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8" name="Shape 1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/>
            <a:r>
              <a:t>f22: section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Shape 16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1" name="Shape 16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/>
            <a:r>
              <a:t>s22: lec 1+2 ended here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gurmail.Singh@wisc.du" TargetMode="External"/><Relationship Id="rId3" Type="http://schemas.openxmlformats.org/officeDocument/2006/relationships/hyperlink" Target="https://canvas.wisc.edu/courses/427084/pages/cs320-staff" TargetMode="External"/><Relationship Id="rId4" Type="http://schemas.openxmlformats.org/officeDocument/2006/relationships/hyperlink" Target="https://cs320.cs.wisc.edu/fa24/surveys.html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cs320.cs.wisc.edu/fa24/syllabus.html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hyperlink" Target="mailto:tharter@wisc.edu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Gurmail.Singh@wisc.edu" TargetMode="External"/><Relationship Id="rId3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5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17.png"/><Relationship Id="rId5" Type="http://schemas.openxmlformats.org/officeDocument/2006/relationships/hyperlink" Target="https://docs.microsoft.com/en-us/windows-server/administration/openssh/openssh_install_firstuse" TargetMode="External"/><Relationship Id="rId6" Type="http://schemas.openxmlformats.org/officeDocument/2006/relationships/image" Target="../media/image15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stat.wisc.edu/undergraduate-data-science-studies/" TargetMode="External"/><Relationship Id="rId3" Type="http://schemas.openxmlformats.org/officeDocument/2006/relationships/hyperlink" Target="https://cs220.cs.wisc.edu/f23/schedule.html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cs320.cs.wisc.edu/fa24/schedule.htm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[320] Welcome + First Lecture"/>
          <p:cNvSpPr txBox="1"/>
          <p:nvPr>
            <p:ph type="title"/>
          </p:nvPr>
        </p:nvSpPr>
        <p:spPr>
          <a:xfrm>
            <a:off x="210739" y="1638300"/>
            <a:ext cx="12583322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[320] Welcome + First Lecture</a:t>
            </a:r>
          </a:p>
        </p:txBody>
      </p:sp>
      <p:sp>
        <p:nvSpPr>
          <p:cNvPr id="147" name="Tyler Caraza-Harter"/>
          <p:cNvSpPr txBox="1"/>
          <p:nvPr>
            <p:ph type="body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Department of Computer Sciences</a:t>
            </a:r>
          </a:p>
          <a:p>
            <a:pPr>
              <a:defRPr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University of Wisconsin-Madison</a:t>
            </a:r>
          </a:p>
        </p:txBody>
      </p:sp>
      <p:sp>
        <p:nvSpPr>
          <p:cNvPr id="148" name="[reproducibility]"/>
          <p:cNvSpPr txBox="1"/>
          <p:nvPr/>
        </p:nvSpPr>
        <p:spPr>
          <a:xfrm>
            <a:off x="7398356" y="4806512"/>
            <a:ext cx="5120984" cy="96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90000"/>
              </a:lnSpc>
              <a:defRPr b="0" sz="5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[reproducibility]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cheduled Activities"/>
          <p:cNvSpPr txBox="1"/>
          <p:nvPr>
            <p:ph type="title"/>
          </p:nvPr>
        </p:nvSpPr>
        <p:spPr>
          <a:xfrm>
            <a:off x="377308" y="163227"/>
            <a:ext cx="11099801" cy="902347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Scheduled Activities</a:t>
            </a:r>
          </a:p>
        </p:txBody>
      </p:sp>
      <p:sp>
        <p:nvSpPr>
          <p:cNvPr id="266" name="Lectures…"/>
          <p:cNvSpPr txBox="1"/>
          <p:nvPr/>
        </p:nvSpPr>
        <p:spPr>
          <a:xfrm>
            <a:off x="758258" y="1153245"/>
            <a:ext cx="11696222" cy="678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b="0" sz="2600"/>
            </a:pPr>
            <a:r>
              <a:t>Lectures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t> times weekly; recommendation: bring your laptop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solidFill>
                  <a:srgbClr val="2E7116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Required for participation credit! </a:t>
            </a:r>
            <a:r>
              <a:rPr>
                <a:solidFill>
                  <a:srgbClr val="000000"/>
                </a:solidFill>
              </a:rPr>
              <a:t>Attendance recorded via TopHat quizzes (20% score drops) as mentioned in the syllabus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will often be recorded</a:t>
            </a:r>
            <a:r>
              <a:t> </a:t>
            </a:r>
            <a:r>
              <a:t>+</a:t>
            </a:r>
            <a:r>
              <a:t> </a:t>
            </a:r>
            <a:r>
              <a:t>posted online (questions will be recorded -- feel free to save until after if you aren't comfortable being recorded)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might not post if bad in-person attendance or technical issues</a:t>
            </a:r>
            <a:r>
              <a:t>, and recordings may be edited.</a:t>
            </a:r>
          </a:p>
          <a:p>
            <a:pPr algn="l">
              <a:spcBef>
                <a:spcPts val="4200"/>
              </a:spcBef>
              <a:defRPr b="0" sz="2600"/>
            </a:pPr>
            <a:r>
              <a:t>Lab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Weekly on </a:t>
            </a:r>
            <a:r>
              <a:t>Tuesdays and Wednesdays</a:t>
            </a:r>
            <a:r>
              <a:t>, bring a laptop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Work through lab exercises with group mates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320 staff will be available to answer questions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solidFill>
                  <a:srgbClr val="2E7116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Required for </a:t>
            </a:r>
            <a:r>
              <a:t>lab attendance </a:t>
            </a:r>
            <a:r>
              <a:t>credit!</a:t>
            </a:r>
            <a:r>
              <a:t> </a:t>
            </a:r>
            <a:r>
              <a:rPr>
                <a:solidFill>
                  <a:srgbClr val="000000"/>
                </a:solidFill>
              </a:rPr>
              <a:t>3 score drops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lass organization: People"/>
          <p:cNvSpPr txBox="1"/>
          <p:nvPr>
            <p:ph type="title"/>
          </p:nvPr>
        </p:nvSpPr>
        <p:spPr>
          <a:xfrm>
            <a:off x="952500" y="635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Class organization: People</a:t>
            </a:r>
          </a:p>
        </p:txBody>
      </p:sp>
      <p:sp>
        <p:nvSpPr>
          <p:cNvPr id="269" name="Teams…"/>
          <p:cNvSpPr txBox="1"/>
          <p:nvPr/>
        </p:nvSpPr>
        <p:spPr>
          <a:xfrm>
            <a:off x="946935" y="1909292"/>
            <a:ext cx="11099801" cy="585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b="0" sz="2800"/>
            </a:pPr>
            <a:r>
              <a:t>Teams</a:t>
            </a:r>
            <a:endParaRPr sz="320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you'll be assigned to a team of 4-7 students</a:t>
            </a:r>
            <a:r>
              <a:t> (from the same lab)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teams will last the whole semester</a:t>
            </a:r>
            <a:endParaRPr sz="320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some types of collaboration with team members are allowed (not required) on graded work, such as projects</a:t>
            </a:r>
            <a:r>
              <a:t> </a:t>
            </a:r>
            <a:r>
              <a:t>+</a:t>
            </a:r>
            <a:r>
              <a:t> </a:t>
            </a:r>
            <a:r>
              <a:t>quizzes</a:t>
            </a:r>
            <a:endParaRPr sz="320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collaboration with non-team members in not allowed</a:t>
            </a:r>
            <a:endParaRPr sz="3200"/>
          </a:p>
          <a:p>
            <a:pPr algn="l">
              <a:spcBef>
                <a:spcPts val="4200"/>
              </a:spcBef>
              <a:defRPr b="0" sz="2800"/>
            </a:pPr>
            <a:r>
              <a:t>Staff</a:t>
            </a:r>
            <a:endParaRPr sz="3200"/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1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Instructor</a:t>
            </a:r>
            <a:endParaRPr sz="3200"/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1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Teaching Assistants (grad students)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1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Mentors (undergrads)</a:t>
            </a:r>
          </a:p>
        </p:txBody>
      </p:sp>
      <p:sp>
        <p:nvSpPr>
          <p:cNvPr id="270" name="we all provide office hours, and you can attend any that you prefer!"/>
          <p:cNvSpPr txBox="1"/>
          <p:nvPr/>
        </p:nvSpPr>
        <p:spPr>
          <a:xfrm>
            <a:off x="5860033" y="7994218"/>
            <a:ext cx="528354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EE230C"/>
                </a:solidFill>
              </a:defRPr>
            </a:pPr>
            <a:r>
              <a:t>We all provide office hours. </a:t>
            </a:r>
          </a:p>
          <a:p>
            <a:pPr>
              <a:defRPr b="0">
                <a:solidFill>
                  <a:srgbClr val="EE230C"/>
                </a:solidFill>
              </a:defRPr>
            </a:pPr>
            <a:r>
              <a:t>For details, please read Get Help page on </a:t>
            </a:r>
          </a:p>
          <a:p>
            <a:pPr>
              <a:defRPr b="0">
                <a:solidFill>
                  <a:srgbClr val="EE230C"/>
                </a:solidFill>
              </a:defRPr>
            </a:pPr>
            <a:r>
              <a:t>the course website.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ommunication"/>
          <p:cNvSpPr txBox="1"/>
          <p:nvPr>
            <p:ph type="title"/>
          </p:nvPr>
        </p:nvSpPr>
        <p:spPr>
          <a:xfrm>
            <a:off x="718427" y="885553"/>
            <a:ext cx="11099801" cy="902347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Communication</a:t>
            </a:r>
          </a:p>
        </p:txBody>
      </p:sp>
      <p:sp>
        <p:nvSpPr>
          <p:cNvPr id="273" name="Piazza…"/>
          <p:cNvSpPr txBox="1"/>
          <p:nvPr/>
        </p:nvSpPr>
        <p:spPr>
          <a:xfrm>
            <a:off x="718428" y="2251126"/>
            <a:ext cx="994211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2800"/>
            </a:pPr>
            <a:r>
              <a:t>Piazza</a:t>
            </a:r>
            <a:endParaRPr sz="3200"/>
          </a:p>
          <a:p>
            <a:pPr marL="635000" indent="-444500" algn="l"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find link </a:t>
            </a:r>
            <a:r>
              <a:t>in canvas</a:t>
            </a:r>
          </a:p>
          <a:p>
            <a:pPr marL="635000" indent="-444500" algn="l"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don't post &gt;</a:t>
            </a:r>
            <a:r>
              <a:t> </a:t>
            </a:r>
            <a:r>
              <a:t>5 lines of project-related code (considered cheating)</a:t>
            </a:r>
          </a:p>
        </p:txBody>
      </p:sp>
      <p:sp>
        <p:nvSpPr>
          <p:cNvPr id="274" name="Email…"/>
          <p:cNvSpPr txBox="1"/>
          <p:nvPr/>
        </p:nvSpPr>
        <p:spPr>
          <a:xfrm>
            <a:off x="593914" y="6803302"/>
            <a:ext cx="13055601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2800"/>
            </a:pPr>
            <a:r>
              <a:t>Email</a:t>
            </a:r>
            <a:r>
              <a:t> (least preferred)</a:t>
            </a:r>
          </a:p>
          <a:p>
            <a:pPr marL="635000" indent="-444500" algn="l"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me:</a:t>
            </a: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gurmail.Singh@wisc.du</a:t>
            </a:r>
          </a:p>
          <a:p>
            <a:pPr marL="635000" indent="-444500" algn="l"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Course staff: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https://canvas.wisc.edu/courses/427084/pages/cs320-staff</a:t>
            </a:r>
            <a:r>
              <a:t> </a:t>
            </a:r>
          </a:p>
          <a:p>
            <a:pPr marL="635000" indent="-444500" algn="l"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Email is the least preferred form of communication. We will not provide debugging help via email - please attend office hours for that.</a:t>
            </a:r>
          </a:p>
        </p:txBody>
      </p:sp>
      <p:sp>
        <p:nvSpPr>
          <p:cNvPr id="275" name="Forms…"/>
          <p:cNvSpPr txBox="1"/>
          <p:nvPr/>
        </p:nvSpPr>
        <p:spPr>
          <a:xfrm>
            <a:off x="718427" y="4410126"/>
            <a:ext cx="10325636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2800"/>
            </a:pPr>
            <a:r>
              <a:t>Forms</a:t>
            </a:r>
            <a:endParaRPr sz="3200"/>
          </a:p>
          <a:p>
            <a:pPr marL="635000" indent="-444500" algn="l">
              <a:buSzPct val="100000"/>
              <a:buChar char="•"/>
              <a:defRPr b="0" sz="2800" u="sng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https://cs320.cs.wisc.edu/fa24/surveys.html</a:t>
            </a:r>
          </a:p>
          <a:p>
            <a:pPr marL="635000" indent="-444500" algn="l">
              <a:buSzPct val="100000"/>
              <a:buChar char="•"/>
              <a:defRPr b="0" sz="2800">
                <a:solidFill>
                  <a:srgbClr val="FA1F00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Exam conflicts.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Grading Issues. </a:t>
            </a:r>
            <a:r>
              <a:rPr>
                <a:solidFill>
                  <a:srgbClr val="FE9301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Feedback form. </a:t>
            </a:r>
            <a:r>
              <a:rPr>
                <a:solidFill>
                  <a:srgbClr val="1EB001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Thank you form!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raded Work: Exams/Quizze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Graded Work: Exams</a:t>
            </a:r>
            <a:r>
              <a:t> </a:t>
            </a:r>
            <a:r>
              <a:t>/</a:t>
            </a:r>
            <a:r>
              <a:t> </a:t>
            </a:r>
            <a:r>
              <a:t>Quizzes</a:t>
            </a:r>
          </a:p>
        </p:txBody>
      </p:sp>
      <p:sp>
        <p:nvSpPr>
          <p:cNvPr id="278" name="Final - 16%…"/>
          <p:cNvSpPr txBox="1"/>
          <p:nvPr/>
        </p:nvSpPr>
        <p:spPr>
          <a:xfrm>
            <a:off x="973260" y="6940550"/>
            <a:ext cx="11650541" cy="179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2900"/>
            </a:pPr>
            <a:r>
              <a:t>Final - </a:t>
            </a:r>
            <a:r>
              <a:rPr>
                <a:solidFill>
                  <a:srgbClr val="00B050"/>
                </a:solidFill>
              </a:rPr>
              <a:t>10%</a:t>
            </a:r>
            <a:endParaRPr sz="3200"/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cumulative, individual, multi-choice</a:t>
            </a:r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2 hour</a:t>
            </a:r>
            <a:r>
              <a:t>s</a:t>
            </a:r>
            <a:r>
              <a:t> </a:t>
            </a:r>
            <a:r>
              <a:rPr sz="2200"/>
              <a:t>(Probably less than the scheduled time will be used for the final exam)</a:t>
            </a:r>
            <a:endParaRPr sz="2200"/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one-page two-sided note sheet allowed</a:t>
            </a:r>
          </a:p>
        </p:txBody>
      </p:sp>
      <p:sp>
        <p:nvSpPr>
          <p:cNvPr id="279" name="Ten Online Quizzes - 1% each…"/>
          <p:cNvSpPr txBox="1"/>
          <p:nvPr/>
        </p:nvSpPr>
        <p:spPr>
          <a:xfrm>
            <a:off x="973261" y="1225549"/>
            <a:ext cx="9029211" cy="262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2900"/>
            </a:pPr>
            <a:r>
              <a:t>Ten Online Quizzes - </a:t>
            </a:r>
            <a:r>
              <a:rPr>
                <a:solidFill>
                  <a:srgbClr val="00B050"/>
                </a:solidFill>
              </a:rPr>
              <a:t>1% </a:t>
            </a:r>
            <a:r>
              <a:t>each (</a:t>
            </a:r>
            <a:r>
              <a:rPr>
                <a:solidFill>
                  <a:srgbClr val="00B050"/>
                </a:solidFill>
              </a:rPr>
              <a:t>10%</a:t>
            </a:r>
            <a:r>
              <a:t> overall)- 1 score drops </a:t>
            </a:r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cumulative</a:t>
            </a:r>
            <a:r>
              <a:t>, two attempts</a:t>
            </a:r>
            <a:r>
              <a:t>, no time limit</a:t>
            </a:r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score will be average of both attempts</a:t>
            </a:r>
          </a:p>
          <a:p>
            <a:pPr marL="635000" indent="-444500" algn="l">
              <a:buSzPct val="100000"/>
              <a:buChar char="•"/>
              <a:defRPr b="0"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on Canvas</a:t>
            </a:r>
            <a:r>
              <a:rPr>
                <a:solidFill>
                  <a:srgbClr val="000000"/>
                </a:solidFill>
              </a:rPr>
              <a:t>, open book/notes</a:t>
            </a:r>
            <a:endParaRPr sz="3200"/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can take together AT SAME TIME with team members</a:t>
            </a:r>
            <a:br/>
            <a:r>
              <a:t>(no other human help allowed)</a:t>
            </a:r>
          </a:p>
        </p:txBody>
      </p:sp>
      <p:sp>
        <p:nvSpPr>
          <p:cNvPr id="280" name="Midterms - 14% each…"/>
          <p:cNvSpPr txBox="1"/>
          <p:nvPr/>
        </p:nvSpPr>
        <p:spPr>
          <a:xfrm>
            <a:off x="973261" y="4565650"/>
            <a:ext cx="7396864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2900"/>
            </a:pPr>
            <a:r>
              <a:t>Midterms - </a:t>
            </a:r>
            <a:r>
              <a:rPr>
                <a:solidFill>
                  <a:srgbClr val="00B050"/>
                </a:solidFill>
              </a:rPr>
              <a:t>1</a:t>
            </a:r>
            <a:r>
              <a:rPr>
                <a:solidFill>
                  <a:srgbClr val="00B050"/>
                </a:solidFill>
              </a:rPr>
              <a:t>0</a:t>
            </a:r>
            <a:r>
              <a:rPr>
                <a:solidFill>
                  <a:srgbClr val="00B050"/>
                </a:solidFill>
              </a:rPr>
              <a:t>% </a:t>
            </a:r>
            <a:r>
              <a:t>each (</a:t>
            </a:r>
            <a:r>
              <a:rPr>
                <a:solidFill>
                  <a:srgbClr val="00B050"/>
                </a:solidFill>
              </a:rPr>
              <a:t>20% </a:t>
            </a:r>
            <a:r>
              <a:t>overall) </a:t>
            </a:r>
            <a:endParaRPr>
              <a:solidFill>
                <a:srgbClr val="EE230C"/>
              </a:solidFill>
            </a:endParaRPr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cumulative, individual, multi-choice, 40 minutes</a:t>
            </a:r>
            <a:endParaRPr sz="3200"/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one-page two-sided note sheet allowed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raded Work: Projects+Participation"/>
          <p:cNvSpPr txBox="1"/>
          <p:nvPr>
            <p:ph type="title"/>
          </p:nvPr>
        </p:nvSpPr>
        <p:spPr>
          <a:xfrm>
            <a:off x="931738" y="463861"/>
            <a:ext cx="11099801" cy="902347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Graded Work: Projects</a:t>
            </a:r>
          </a:p>
        </p:txBody>
      </p:sp>
      <p:sp>
        <p:nvSpPr>
          <p:cNvPr id="283" name="7 Projects - 6% each…"/>
          <p:cNvSpPr txBox="1"/>
          <p:nvPr/>
        </p:nvSpPr>
        <p:spPr>
          <a:xfrm>
            <a:off x="931738" y="1644442"/>
            <a:ext cx="10610851" cy="528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3200"/>
            </a:pPr>
            <a:r>
              <a:t>8 Projects - </a:t>
            </a:r>
            <a:r>
              <a:rPr>
                <a:solidFill>
                  <a:srgbClr val="00B050"/>
                </a:solidFill>
              </a:rPr>
              <a:t>50% </a:t>
            </a:r>
            <a:r>
              <a:t>overall (for details, read the </a:t>
            </a:r>
            <a:r>
              <a:rPr u="sng">
                <a:hlinkClick r:id="rId2" invalidUrl="" action="" tgtFrame="" tooltip="" history="1" highlightClick="0" endSnd="0"/>
              </a:rPr>
              <a:t>syllabus</a:t>
            </a:r>
            <a:r>
              <a:t>)</a:t>
            </a:r>
          </a:p>
          <a:p>
            <a:pPr marL="635000" indent="-444500" algn="l">
              <a:buSzPct val="100000"/>
              <a:buChar char="•"/>
              <a:defRPr b="0" sz="3200"/>
            </a:pPr>
            <a:r>
              <a:t>format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: notebook, module, or program</a:t>
            </a:r>
            <a:endParaRPr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regular deadlines are on course website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late days: overall 12 late days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hard deadline: 7 days after the regular deadline – maximum 3 late days; 5% score penalty per day after day 3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still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tester.py</a:t>
            </a:r>
            <a:r>
              <a:t>, but more depends on TA evaluation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clearing auto-grader on the submission portal is mandatory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you may not be allowed to use any late days on the last project.</a:t>
            </a:r>
          </a:p>
          <a:p>
            <a:pPr marL="635000" indent="-444500" algn="l">
              <a:buSzPct val="100000"/>
              <a:buChar char="•"/>
              <a:defRPr b="0" sz="3200">
                <a:solidFill>
                  <a:srgbClr val="FE930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ask for specific feedback</a:t>
            </a:r>
            <a:r>
              <a:t> </a:t>
            </a:r>
            <a:r>
              <a:rPr>
                <a:solidFill>
                  <a:srgbClr val="000000"/>
                </a:solidFill>
              </a:rPr>
              <a:t>(constructive)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raded Work: Projects+Participation"/>
          <p:cNvSpPr txBox="1"/>
          <p:nvPr>
            <p:ph type="title"/>
          </p:nvPr>
        </p:nvSpPr>
        <p:spPr>
          <a:xfrm>
            <a:off x="952500" y="1103235"/>
            <a:ext cx="11099800" cy="902346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Graded Work: </a:t>
            </a:r>
            <a:r>
              <a:t>Attendance + Surveys</a:t>
            </a:r>
          </a:p>
        </p:txBody>
      </p:sp>
      <p:sp>
        <p:nvSpPr>
          <p:cNvPr id="286" name="7 Projects - 6% each…"/>
          <p:cNvSpPr txBox="1"/>
          <p:nvPr/>
        </p:nvSpPr>
        <p:spPr>
          <a:xfrm>
            <a:off x="1632827" y="2633791"/>
            <a:ext cx="10610851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3200"/>
            </a:pPr>
            <a:r>
              <a:t>Lab attendance - </a:t>
            </a:r>
            <a:r>
              <a:rPr>
                <a:solidFill>
                  <a:srgbClr val="00B050"/>
                </a:solidFill>
              </a:rPr>
              <a:t>5% </a:t>
            </a:r>
            <a:r>
              <a:t>overall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3 score drops: 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 these wisely – potential sickness, planned absences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 other exceptions</a:t>
            </a:r>
          </a:p>
        </p:txBody>
      </p:sp>
      <p:sp>
        <p:nvSpPr>
          <p:cNvPr id="287" name="Participation - 4%…"/>
          <p:cNvSpPr txBox="1"/>
          <p:nvPr/>
        </p:nvSpPr>
        <p:spPr>
          <a:xfrm>
            <a:off x="1550558" y="5712128"/>
            <a:ext cx="532884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3200"/>
            </a:pPr>
            <a:r>
              <a:t>Lecture attendance -</a:t>
            </a:r>
            <a:r>
              <a:rPr>
                <a:solidFill>
                  <a:srgbClr val="00B050"/>
                </a:solidFill>
              </a:rPr>
              <a:t> 4% </a:t>
            </a:r>
            <a:r>
              <a:t>overall</a:t>
            </a:r>
            <a:endParaRPr>
              <a:solidFill>
                <a:srgbClr val="EE230C"/>
              </a:solidFill>
            </a:endParaRP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20% score drops</a:t>
            </a:r>
          </a:p>
        </p:txBody>
      </p:sp>
      <p:sp>
        <p:nvSpPr>
          <p:cNvPr id="288" name="Participation - 4%…"/>
          <p:cNvSpPr txBox="1"/>
          <p:nvPr/>
        </p:nvSpPr>
        <p:spPr>
          <a:xfrm>
            <a:off x="1632828" y="7313138"/>
            <a:ext cx="341471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3200"/>
            </a:pPr>
            <a:r>
              <a:t>Surveys - </a:t>
            </a:r>
            <a:r>
              <a:rPr>
                <a:solidFill>
                  <a:srgbClr val="00B050"/>
                </a:solidFill>
              </a:rPr>
              <a:t>1% </a:t>
            </a:r>
            <a:r>
              <a:t>overall</a:t>
            </a:r>
            <a:endParaRPr>
              <a:solidFill>
                <a:srgbClr val="EE230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1"/>
          <p:cNvSpPr txBox="1"/>
          <p:nvPr>
            <p:ph type="title"/>
          </p:nvPr>
        </p:nvSpPr>
        <p:spPr>
          <a:xfrm>
            <a:off x="952500" y="730250"/>
            <a:ext cx="11099800" cy="901700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Letter Grades</a:t>
            </a:r>
          </a:p>
        </p:txBody>
      </p:sp>
      <p:sp>
        <p:nvSpPr>
          <p:cNvPr id="291" name="Text Box 2"/>
          <p:cNvSpPr txBox="1"/>
          <p:nvPr/>
        </p:nvSpPr>
        <p:spPr>
          <a:xfrm>
            <a:off x="5740400" y="5200649"/>
            <a:ext cx="5029200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93% - 100%: 	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88% - 92.99%: 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AB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80% - 87.99%: 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B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75% - 79.99%: 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BC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70% - 74.99%: 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60% - 69.99%: 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</a:p>
        </p:txBody>
      </p:sp>
      <p:sp>
        <p:nvSpPr>
          <p:cNvPr id="292" name="Text Box 3"/>
          <p:cNvSpPr txBox="1"/>
          <p:nvPr/>
        </p:nvSpPr>
        <p:spPr>
          <a:xfrm>
            <a:off x="1502742" y="6021387"/>
            <a:ext cx="279365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600"/>
            </a:lvl1pPr>
          </a:lstStyle>
          <a:p>
            <a:pPr/>
            <a:r>
              <a:t>Grade cut-offs</a:t>
            </a:r>
          </a:p>
        </p:txBody>
      </p:sp>
      <p:sp>
        <p:nvSpPr>
          <p:cNvPr id="293" name="Text Box 5"/>
          <p:cNvSpPr txBox="1"/>
          <p:nvPr/>
        </p:nvSpPr>
        <p:spPr>
          <a:xfrm>
            <a:off x="1100501" y="2240042"/>
            <a:ext cx="10545764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Your final grade is based on sum of all points earned.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71500" indent="-571500" algn="l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Your grade does not depend on other students' grade.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71500" indent="-571500" algn="l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Scores will not be rounded off at the end of the semester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71500" indent="-571500" algn="l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 major score changes at the end of the semester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71500" indent="-571500" algn="l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571500" indent="-571500" algn="l">
              <a:buSzPct val="100000"/>
              <a:buFont typeface="Arial"/>
              <a:buChar char="•"/>
              <a:defRPr b="0" sz="2800"/>
            </a:pPr>
          </a:p>
          <a:p>
            <a:pPr algn="l">
              <a:defRPr b="0"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me Commitment"/>
          <p:cNvSpPr txBox="1"/>
          <p:nvPr>
            <p:ph type="title"/>
          </p:nvPr>
        </p:nvSpPr>
        <p:spPr>
          <a:xfrm>
            <a:off x="682678" y="733685"/>
            <a:ext cx="11099801" cy="902346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Time Commitment</a:t>
            </a:r>
            <a:r>
              <a:t> &amp; Academic Conduct</a:t>
            </a:r>
          </a:p>
        </p:txBody>
      </p:sp>
      <p:sp>
        <p:nvSpPr>
          <p:cNvPr id="296" name="Observations…"/>
          <p:cNvSpPr txBox="1"/>
          <p:nvPr/>
        </p:nvSpPr>
        <p:spPr>
          <a:xfrm>
            <a:off x="1154240" y="1965045"/>
            <a:ext cx="10977204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3200"/>
            </a:pPr>
            <a:r>
              <a:t>Project commitment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10-12 hours per project is typical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20% of students sometimes spend 20+ hours on some projects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recommendation: start early and be proactive</a:t>
            </a:r>
          </a:p>
        </p:txBody>
      </p:sp>
      <p:sp>
        <p:nvSpPr>
          <p:cNvPr id="297" name="Typical Weekly Expectations…"/>
          <p:cNvSpPr txBox="1"/>
          <p:nvPr/>
        </p:nvSpPr>
        <p:spPr>
          <a:xfrm>
            <a:off x="1154240" y="4587678"/>
            <a:ext cx="11465611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3200"/>
            </a:pPr>
            <a:r>
              <a:t>Typical Weekly Expectations</a:t>
            </a:r>
          </a:p>
          <a:p>
            <a:pPr marL="690562" indent="-500062" algn="l">
              <a:buSzPct val="100000"/>
              <a:buChar char="•"/>
              <a:defRPr b="0" sz="36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4 </a:t>
            </a:r>
            <a:r>
              <a:rPr sz="3200">
                <a:solidFill>
                  <a:srgbClr val="000000"/>
                </a:solidFill>
              </a:rPr>
              <a:t>hours - lecture/lab</a:t>
            </a:r>
            <a:endParaRPr sz="3200"/>
          </a:p>
          <a:p>
            <a:pPr marL="690562" indent="-500062" algn="l">
              <a:buSzPct val="100000"/>
              <a:buChar char="•"/>
              <a:defRPr b="0" sz="36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6</a:t>
            </a:r>
            <a:r>
              <a:rPr sz="3200">
                <a:solidFill>
                  <a:srgbClr val="000000"/>
                </a:solidFill>
              </a:rPr>
              <a:t> hours - project coding</a:t>
            </a:r>
            <a:endParaRPr sz="3200"/>
          </a:p>
          <a:p>
            <a:pPr marL="690562" indent="-500062" algn="l">
              <a:buSzPct val="100000"/>
              <a:buChar char="•"/>
              <a:defRPr b="0" sz="36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2</a:t>
            </a:r>
            <a:r>
              <a:rPr sz="3200">
                <a:solidFill>
                  <a:srgbClr val="000000"/>
                </a:solidFill>
              </a:rPr>
              <a:t> hours - reading/quizzes/etc</a:t>
            </a:r>
          </a:p>
        </p:txBody>
      </p:sp>
      <p:sp>
        <p:nvSpPr>
          <p:cNvPr id="298" name="Observations…"/>
          <p:cNvSpPr txBox="1"/>
          <p:nvPr/>
        </p:nvSpPr>
        <p:spPr>
          <a:xfrm>
            <a:off x="1154240" y="6998593"/>
            <a:ext cx="10977204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3200"/>
            </a:pPr>
            <a:r>
              <a:t>Academic Conduct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Read syllabus to make sure you know what is and isn’t acceptable.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 will run plagiarism detector on project submissions.</a:t>
            </a:r>
          </a:p>
        </p:txBody>
      </p:sp>
      <p:sp>
        <p:nvSpPr>
          <p:cNvPr id="299" name="Please talk to me if you're feeling overwhelmed with 320 or your semester in general!"/>
          <p:cNvSpPr txBox="1"/>
          <p:nvPr/>
        </p:nvSpPr>
        <p:spPr>
          <a:xfrm>
            <a:off x="7939972" y="5963052"/>
            <a:ext cx="482473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800">
                <a:solidFill>
                  <a:srgbClr val="FE9301"/>
                </a:solidFill>
              </a:defRPr>
            </a:pPr>
            <a:r>
              <a:t>Please talk to me if you're feeling overwhelmed with 320 or your semester in general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ading: same as 220/301 and some others..."/>
          <p:cNvSpPr txBox="1"/>
          <p:nvPr>
            <p:ph type="title"/>
          </p:nvPr>
        </p:nvSpPr>
        <p:spPr>
          <a:xfrm>
            <a:off x="952500" y="838234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pPr/>
            <a:r>
              <a:t>Reading: same as 220/301 and some others...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1836" y="2372791"/>
            <a:ext cx="3175002" cy="4165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2933" y="2372791"/>
            <a:ext cx="3148421" cy="4165602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I'll post links to other online articles and my own notes"/>
          <p:cNvSpPr txBox="1"/>
          <p:nvPr/>
        </p:nvSpPr>
        <p:spPr>
          <a:xfrm>
            <a:off x="2997510" y="7492280"/>
            <a:ext cx="700978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</a:t>
            </a:r>
            <a:r>
              <a:t> may</a:t>
            </a:r>
            <a:r>
              <a:t> post links to other online articles and </a:t>
            </a:r>
            <a:r>
              <a:t>notes</a:t>
            </a:r>
          </a:p>
        </p:txBody>
      </p:sp>
      <p:sp>
        <p:nvSpPr>
          <p:cNvPr id="305" name="Lectures don't assume any reading prior to class"/>
          <p:cNvSpPr txBox="1"/>
          <p:nvPr/>
        </p:nvSpPr>
        <p:spPr>
          <a:xfrm>
            <a:off x="3085629" y="8381279"/>
            <a:ext cx="68335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Lectures don't assume any reading prior to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ps for 320 Success"/>
          <p:cNvSpPr txBox="1"/>
          <p:nvPr>
            <p:ph type="title"/>
          </p:nvPr>
        </p:nvSpPr>
        <p:spPr>
          <a:xfrm>
            <a:off x="952500" y="568792"/>
            <a:ext cx="11099800" cy="902347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Tips for 320 Success</a:t>
            </a:r>
          </a:p>
        </p:txBody>
      </p:sp>
      <p:sp>
        <p:nvSpPr>
          <p:cNvPr id="308" name="Just show up!…"/>
          <p:cNvSpPr txBox="1"/>
          <p:nvPr/>
        </p:nvSpPr>
        <p:spPr>
          <a:xfrm>
            <a:off x="973261" y="1733550"/>
            <a:ext cx="10257210" cy="619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35000" indent="-635000" algn="l">
              <a:buSzPct val="100000"/>
              <a:buAutoNum type="arabicPeriod" startAt="1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Just show up!</a:t>
            </a:r>
            <a:endParaRPr sz="3200"/>
          </a:p>
          <a:p>
            <a:pPr lvl="1" marL="965200" indent="-520700" algn="l">
              <a:buSzPct val="85000"/>
              <a:buFont typeface="Gill Sans Light"/>
              <a:buChar char="➡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Get 100% on participation, don't miss quizzes, submit group work</a:t>
            </a:r>
            <a:endParaRPr sz="3200"/>
          </a:p>
          <a:p>
            <a:pPr algn="l"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635000" indent="-635000" algn="l">
              <a:buSzPct val="100000"/>
              <a:buAutoNum type="arabicPeriod" startAt="2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 office hours</a:t>
            </a:r>
            <a:endParaRPr sz="3200"/>
          </a:p>
          <a:p>
            <a:pPr lvl="1" marL="965200" indent="-520700" algn="l">
              <a:buSzPct val="85000"/>
              <a:buFont typeface="Gill Sans Light"/>
              <a:buChar char="➡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we're idle after a project release and swamped before a deadline</a:t>
            </a:r>
            <a:endParaRPr sz="3200"/>
          </a:p>
          <a:p>
            <a:pPr algn="l"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635000" indent="-635000" algn="l">
              <a:buSzPct val="100000"/>
              <a:buAutoNum type="arabicPeriod" startAt="3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 labs before projects</a:t>
            </a:r>
            <a:endParaRPr sz="3200"/>
          </a:p>
          <a:p>
            <a:pPr algn="l"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635000" indent="-635000" algn="l">
              <a:buSzPct val="100000"/>
              <a:buAutoNum type="arabicPeriod" startAt="4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Take the lead on group collaboration</a:t>
            </a:r>
            <a:endParaRPr sz="3200"/>
          </a:p>
          <a:p>
            <a:pPr algn="l"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635000" indent="-635000" algn="l">
              <a:buSzPct val="100000"/>
              <a:buAutoNum type="arabicPeriod" startAt="5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Learn debugging</a:t>
            </a:r>
            <a:br/>
          </a:p>
          <a:p>
            <a:pPr marL="635000" indent="-635000" algn="l">
              <a:buSzPct val="100000"/>
              <a:buAutoNum type="arabicPeriod" startAt="5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Run the tester often</a:t>
            </a:r>
            <a:endParaRPr sz="3200"/>
          </a:p>
          <a:p>
            <a:pPr algn="l"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635000" indent="-635000" algn="l">
              <a:buSzPct val="100000"/>
              <a:buAutoNum type="arabicPeriod" startAt="7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If you're struggling, reach out -- the sooner, the better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5437" y="6046787"/>
            <a:ext cx="4638676" cy="301625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Introductions"/>
          <p:cNvSpPr txBox="1"/>
          <p:nvPr>
            <p:ph type="title"/>
          </p:nvPr>
        </p:nvSpPr>
        <p:spPr>
          <a:xfrm>
            <a:off x="952500" y="254000"/>
            <a:ext cx="11099800" cy="901700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Introductions</a:t>
            </a:r>
          </a:p>
        </p:txBody>
      </p:sp>
      <p:sp>
        <p:nvSpPr>
          <p:cNvPr id="152" name="Tyler Caraza-Harter…"/>
          <p:cNvSpPr txBox="1"/>
          <p:nvPr>
            <p:ph type="body" sz="half" idx="1"/>
          </p:nvPr>
        </p:nvSpPr>
        <p:spPr>
          <a:xfrm>
            <a:off x="952499" y="1587500"/>
            <a:ext cx="9586915" cy="4322763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600"/>
            </a:pPr>
            <a:r>
              <a:t>Tyler Caraza-Harter</a:t>
            </a:r>
          </a:p>
          <a:p>
            <a:pPr marL="634998" indent="-444498">
              <a:spcBef>
                <a:spcPts val="0"/>
              </a:spcBef>
              <a:defRPr sz="2600"/>
            </a:pPr>
            <a:r>
              <a:t>Long time Badger</a:t>
            </a:r>
          </a:p>
          <a:p>
            <a:pPr marL="634998" indent="-444498">
              <a:spcBef>
                <a:spcPts val="0"/>
              </a:spcBef>
              <a:defRPr sz="2600"/>
            </a:pPr>
            <a:r>
              <a:t>Email: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tharter@wisc.edu</a:t>
            </a:r>
          </a:p>
          <a:p>
            <a:pPr marL="634998" indent="-444498">
              <a:spcBef>
                <a:spcPts val="0"/>
              </a:spcBef>
              <a:defRPr sz="2600"/>
            </a:pPr>
            <a:r>
              <a:t>Just call me “Tyler” (he/him)</a:t>
            </a:r>
          </a:p>
          <a:p>
            <a:pPr marL="0" indent="0">
              <a:spcBef>
                <a:spcPts val="2300"/>
              </a:spcBef>
              <a:buSzTx/>
              <a:buNone/>
              <a:defRPr sz="2600"/>
            </a:pPr>
            <a:r>
              <a:t>Industry experience</a:t>
            </a:r>
          </a:p>
          <a:p>
            <a:pPr marL="634998" indent="-444498">
              <a:spcBef>
                <a:spcPts val="0"/>
              </a:spcBef>
              <a:defRPr sz="2600"/>
            </a:pPr>
            <a:r>
              <a:t>Worked at Microsoft on SQL Server and Cloud</a:t>
            </a:r>
          </a:p>
          <a:p>
            <a:pPr marL="634998" indent="-444498">
              <a:spcBef>
                <a:spcPts val="0"/>
              </a:spcBef>
              <a:defRPr sz="2600"/>
            </a:pPr>
            <a:r>
              <a:t>Other internships/collaborations:</a:t>
            </a:r>
            <a:br/>
            <a:r>
              <a:t>Qualcomm, Google, Facebook, Tintri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4212" y="1473200"/>
            <a:ext cx="654051" cy="1036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97988" y="3806030"/>
            <a:ext cx="1038226" cy="1038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47300" y="388938"/>
            <a:ext cx="2095500" cy="243046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More: https://wisc-ds-projects.github.io"/>
          <p:cNvSpPr txBox="1"/>
          <p:nvPr/>
        </p:nvSpPr>
        <p:spPr>
          <a:xfrm>
            <a:off x="1763638" y="9327158"/>
            <a:ext cx="3957787" cy="395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000"/>
            </a:pPr>
            <a:r>
              <a:t>More: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https://wisc-ds-projects.github.io</a:t>
            </a:r>
          </a:p>
        </p:txBody>
      </p:sp>
      <p:sp>
        <p:nvSpPr>
          <p:cNvPr id="157" name="interests"/>
          <p:cNvSpPr txBox="1"/>
          <p:nvPr/>
        </p:nvSpPr>
        <p:spPr>
          <a:xfrm>
            <a:off x="6251575" y="5245100"/>
            <a:ext cx="1416007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3300"/>
            </a:lvl1pPr>
          </a:lstStyle>
          <a:p>
            <a:pPr/>
            <a:r>
              <a:t>interests</a:t>
            </a:r>
          </a:p>
        </p:txBody>
      </p:sp>
      <p:sp>
        <p:nvSpPr>
          <p:cNvPr id="158" name="Plot by Zishan Bai &amp; Dingyi Zhou (previous students)"/>
          <p:cNvSpPr txBox="1"/>
          <p:nvPr/>
        </p:nvSpPr>
        <p:spPr>
          <a:xfrm>
            <a:off x="1085279" y="8959850"/>
            <a:ext cx="5314505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900"/>
            </a:pPr>
            <a:r>
              <a:t>Plot by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Zishan Bai &amp; Dingyi Zhou</a:t>
            </a:r>
            <a:r>
              <a:t> (previous students)</a:t>
            </a:r>
          </a:p>
        </p:txBody>
      </p:sp>
      <p:sp>
        <p:nvSpPr>
          <p:cNvPr id="159" name="Line"/>
          <p:cNvSpPr/>
          <p:nvPr/>
        </p:nvSpPr>
        <p:spPr>
          <a:xfrm flipH="1">
            <a:off x="5694362" y="5778499"/>
            <a:ext cx="787401" cy="590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60" name="civic &quot;hacking&quot;"/>
          <p:cNvSpPr txBox="1"/>
          <p:nvPr/>
        </p:nvSpPr>
        <p:spPr>
          <a:xfrm>
            <a:off x="4421082" y="5708650"/>
            <a:ext cx="1714712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/>
            </a:lvl1pPr>
          </a:lstStyle>
          <a:p>
            <a:pPr/>
            <a:r>
              <a:t>civic "hacking"</a:t>
            </a:r>
          </a:p>
        </p:txBody>
      </p:sp>
      <p:sp>
        <p:nvSpPr>
          <p:cNvPr id="161" name="OpenLambda"/>
          <p:cNvSpPr txBox="1"/>
          <p:nvPr/>
        </p:nvSpPr>
        <p:spPr>
          <a:xfrm>
            <a:off x="7765170" y="5708650"/>
            <a:ext cx="1630537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/>
            </a:lvl1pPr>
          </a:lstStyle>
          <a:p>
            <a:pPr/>
            <a:r>
              <a:t>OpenLambda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83500" y="6459537"/>
            <a:ext cx="4513263" cy="29876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3" name="Line"/>
          <p:cNvSpPr/>
          <p:nvPr/>
        </p:nvSpPr>
        <p:spPr>
          <a:xfrm>
            <a:off x="7345363" y="5778499"/>
            <a:ext cx="787401" cy="590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oday's Lecture:…"/>
          <p:cNvSpPr txBox="1"/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/>
          <a:p>
            <a:pPr>
              <a:defRPr sz="71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Today's Lecture:</a:t>
            </a:r>
          </a:p>
          <a:p>
            <a:pPr>
              <a:defRPr sz="7100"/>
            </a:pPr>
            <a:r>
              <a:t>Reproducibility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590" y="330567"/>
            <a:ext cx="10915620" cy="756783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Rounded Rectangle"/>
          <p:cNvSpPr/>
          <p:nvPr/>
        </p:nvSpPr>
        <p:spPr>
          <a:xfrm>
            <a:off x="1752600" y="7226300"/>
            <a:ext cx="9120386" cy="669727"/>
          </a:xfrm>
          <a:prstGeom prst="roundRect">
            <a:avLst>
              <a:gd name="adj" fmla="val 28444"/>
            </a:avLst>
          </a:pr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314" name="Discuss: how might we define &quot;reproducibility&quot; for a data scientist?"/>
          <p:cNvSpPr txBox="1"/>
          <p:nvPr/>
        </p:nvSpPr>
        <p:spPr>
          <a:xfrm>
            <a:off x="927193" y="8500963"/>
            <a:ext cx="10771200" cy="6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400">
                <a:solidFill>
                  <a:srgbClr val="EE230C"/>
                </a:solidFill>
              </a:defRPr>
            </a:pPr>
            <a:r>
              <a:t>Discuss: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how might we define "reproducibility" for a data scientist?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Big question: will my program run on someone else's computer?                    (not necessarily written in Python)…"/>
          <p:cNvSpPr txBox="1"/>
          <p:nvPr>
            <p:ph type="body" sz="half" idx="1"/>
          </p:nvPr>
        </p:nvSpPr>
        <p:spPr>
          <a:xfrm>
            <a:off x="952500" y="825896"/>
            <a:ext cx="11099800" cy="2916141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90000"/>
              </a:lnSpc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lnSpc>
                <a:spcPct val="90000"/>
              </a:lnSpc>
              <a:spcBef>
                <a:spcPts val="0"/>
              </a:spcBef>
              <a:defRPr i="1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0" indent="0">
              <a:lnSpc>
                <a:spcPct val="90000"/>
              </a:lnSpc>
              <a:buSzTx/>
              <a:buNone/>
            </a:pPr>
            <a:r>
              <a:t>Things to match:</a:t>
            </a:r>
          </a:p>
        </p:txBody>
      </p:sp>
      <p:grpSp>
        <p:nvGrpSpPr>
          <p:cNvPr id="319" name="1"/>
          <p:cNvGrpSpPr/>
          <p:nvPr/>
        </p:nvGrpSpPr>
        <p:grpSpPr>
          <a:xfrm>
            <a:off x="1498600" y="4019424"/>
            <a:ext cx="902346" cy="902347"/>
            <a:chOff x="0" y="0"/>
            <a:chExt cx="902345" cy="902345"/>
          </a:xfrm>
        </p:grpSpPr>
        <p:sp>
          <p:nvSpPr>
            <p:cNvPr id="317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318" name="1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20" name="Hardware"/>
          <p:cNvSpPr txBox="1"/>
          <p:nvPr/>
        </p:nvSpPr>
        <p:spPr>
          <a:xfrm>
            <a:off x="2819400" y="4241997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Hardware</a:t>
            </a:r>
          </a:p>
        </p:txBody>
      </p:sp>
      <p:grpSp>
        <p:nvGrpSpPr>
          <p:cNvPr id="323" name="2"/>
          <p:cNvGrpSpPr/>
          <p:nvPr/>
        </p:nvGrpSpPr>
        <p:grpSpPr>
          <a:xfrm>
            <a:off x="1498600" y="5162424"/>
            <a:ext cx="902346" cy="902347"/>
            <a:chOff x="0" y="0"/>
            <a:chExt cx="902345" cy="902345"/>
          </a:xfrm>
        </p:grpSpPr>
        <p:sp>
          <p:nvSpPr>
            <p:cNvPr id="321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322" name="2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324" name="Operating System"/>
          <p:cNvSpPr txBox="1"/>
          <p:nvPr/>
        </p:nvSpPr>
        <p:spPr>
          <a:xfrm>
            <a:off x="2819400" y="5384997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Operating System</a:t>
            </a:r>
          </a:p>
        </p:txBody>
      </p:sp>
      <p:grpSp>
        <p:nvGrpSpPr>
          <p:cNvPr id="327" name="3"/>
          <p:cNvGrpSpPr/>
          <p:nvPr/>
        </p:nvGrpSpPr>
        <p:grpSpPr>
          <a:xfrm>
            <a:off x="1498600" y="6305424"/>
            <a:ext cx="902346" cy="902347"/>
            <a:chOff x="0" y="0"/>
            <a:chExt cx="902345" cy="902345"/>
          </a:xfrm>
        </p:grpSpPr>
        <p:sp>
          <p:nvSpPr>
            <p:cNvPr id="325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326" name="3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28" name="Dependencies"/>
          <p:cNvSpPr txBox="1"/>
          <p:nvPr/>
        </p:nvSpPr>
        <p:spPr>
          <a:xfrm>
            <a:off x="2819400" y="6527997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Dependencies</a:t>
            </a:r>
          </a:p>
        </p:txBody>
      </p:sp>
      <p:sp>
        <p:nvSpPr>
          <p:cNvPr id="329" name="Brain Front"/>
          <p:cNvSpPr/>
          <p:nvPr/>
        </p:nvSpPr>
        <p:spPr>
          <a:xfrm>
            <a:off x="8646583" y="4686523"/>
            <a:ext cx="1375836" cy="114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330" name="Callout"/>
          <p:cNvSpPr/>
          <p:nvPr/>
        </p:nvSpPr>
        <p:spPr>
          <a:xfrm>
            <a:off x="7924800" y="2946400"/>
            <a:ext cx="3186114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333" name="Group"/>
          <p:cNvGrpSpPr/>
          <p:nvPr/>
        </p:nvGrpSpPr>
        <p:grpSpPr>
          <a:xfrm>
            <a:off x="9375657" y="2971230"/>
            <a:ext cx="1723643" cy="1316237"/>
            <a:chOff x="0" y="0"/>
            <a:chExt cx="1723642" cy="1316236"/>
          </a:xfrm>
        </p:grpSpPr>
        <p:pic>
          <p:nvPicPr>
            <p:cNvPr id="33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3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76306">
            <a:off x="7919542" y="3437520"/>
            <a:ext cx="1549667" cy="38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ardware: Mental Model of Process Memory"/>
          <p:cNvSpPr txBox="1"/>
          <p:nvPr>
            <p:ph type="title"/>
          </p:nvPr>
        </p:nvSpPr>
        <p:spPr>
          <a:xfrm>
            <a:off x="952500" y="359320"/>
            <a:ext cx="11099800" cy="902346"/>
          </a:xfrm>
          <a:prstGeom prst="rect">
            <a:avLst/>
          </a:prstGeom>
        </p:spPr>
        <p:txBody>
          <a:bodyPr/>
          <a:lstStyle>
            <a:lvl1pPr algn="l" defTabSz="578358">
              <a:defRPr sz="4200"/>
            </a:lvl1pPr>
          </a:lstStyle>
          <a:p>
            <a:pPr/>
            <a:r>
              <a:t>Hardware: Mental Model of Process Memory</a:t>
            </a:r>
          </a:p>
        </p:txBody>
      </p:sp>
      <p:sp>
        <p:nvSpPr>
          <p:cNvPr id="337" name="Imagine...…"/>
          <p:cNvSpPr txBox="1"/>
          <p:nvPr>
            <p:ph type="body" sz="quarter" idx="1"/>
          </p:nvPr>
        </p:nvSpPr>
        <p:spPr>
          <a:xfrm>
            <a:off x="952500" y="1587896"/>
            <a:ext cx="11991355" cy="1727748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90000"/>
              </a:lnSpc>
              <a:buSzTx/>
              <a:buNone/>
              <a:defRPr i="1"/>
            </a:pPr>
            <a:r>
              <a:t>Imagine...</a:t>
            </a:r>
          </a:p>
          <a:p>
            <a:pPr marL="635000">
              <a:lnSpc>
                <a:spcPct val="90000"/>
              </a:lnSpc>
              <a:spcBef>
                <a:spcPts val="0"/>
              </a:spcBef>
              <a:defRPr sz="2800"/>
            </a:pPr>
            <a:r>
              <a:t>one huge list, </a:t>
            </a:r>
            <a:r>
              <a:rPr b="1"/>
              <a:t>per each</a:t>
            </a:r>
            <a:r>
              <a:t> </a:t>
            </a:r>
            <a:r>
              <a:rPr strike="sngStrike"/>
              <a:t>running program</a:t>
            </a:r>
            <a:r>
              <a:t> </a:t>
            </a:r>
            <a:r>
              <a:rPr b="1">
                <a:solidFill>
                  <a:srgbClr val="FE9301"/>
                </a:solidFill>
              </a:rPr>
              <a:t>process</a:t>
            </a:r>
            <a:r>
              <a:t>, called </a:t>
            </a:r>
            <a:r>
              <a:rPr b="1">
                <a:solidFill>
                  <a:srgbClr val="FE9301"/>
                </a:solidFill>
              </a:rPr>
              <a:t>"address space"</a:t>
            </a:r>
          </a:p>
          <a:p>
            <a:pPr marL="635000">
              <a:lnSpc>
                <a:spcPct val="90000"/>
              </a:lnSpc>
              <a:spcBef>
                <a:spcPts val="0"/>
              </a:spcBef>
              <a:defRPr sz="2800"/>
            </a:pPr>
            <a:r>
              <a:t>every entry in the list is an integer between 0 and 255 (aka a </a:t>
            </a:r>
            <a:r>
              <a:rPr>
                <a:solidFill>
                  <a:srgbClr val="FE9301"/>
                </a:solidFill>
              </a:rPr>
              <a:t>"byte"</a:t>
            </a:r>
            <a:r>
              <a:t>)</a:t>
            </a:r>
          </a:p>
        </p:txBody>
      </p:sp>
      <p:sp>
        <p:nvSpPr>
          <p:cNvPr id="338" name="Connection Line"/>
          <p:cNvSpPr/>
          <p:nvPr/>
        </p:nvSpPr>
        <p:spPr>
          <a:xfrm>
            <a:off x="535243" y="5844661"/>
            <a:ext cx="651853" cy="96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6" h="21600" fill="norm" stroke="1" extrusionOk="0">
                <a:moveTo>
                  <a:pt x="16276" y="21600"/>
                </a:moveTo>
                <a:cubicBezTo>
                  <a:pt x="-3945" y="13139"/>
                  <a:pt x="-5324" y="5939"/>
                  <a:pt x="12138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339" name="indexes (aka &quot;addresses&quot;)"/>
          <p:cNvSpPr txBox="1"/>
          <p:nvPr/>
        </p:nvSpPr>
        <p:spPr>
          <a:xfrm>
            <a:off x="1257300" y="6559549"/>
            <a:ext cx="32261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indexes (aka </a:t>
            </a:r>
            <a:r>
              <a:rPr>
                <a:solidFill>
                  <a:srgbClr val="FE9301"/>
                </a:solidFill>
              </a:rPr>
              <a:t>"addresses"</a:t>
            </a:r>
            <a:r>
              <a:t>)</a:t>
            </a:r>
          </a:p>
        </p:txBody>
      </p:sp>
      <p:sp>
        <p:nvSpPr>
          <p:cNvPr id="340" name="Connection Line"/>
          <p:cNvSpPr/>
          <p:nvPr/>
        </p:nvSpPr>
        <p:spPr>
          <a:xfrm>
            <a:off x="537371" y="4392695"/>
            <a:ext cx="649725" cy="822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42" h="21600" fill="norm" stroke="1" extrusionOk="0">
                <a:moveTo>
                  <a:pt x="16742" y="0"/>
                </a:moveTo>
                <a:cubicBezTo>
                  <a:pt x="-1565" y="3401"/>
                  <a:pt x="-4858" y="10601"/>
                  <a:pt x="686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341" name="values (bytes)"/>
          <p:cNvSpPr txBox="1"/>
          <p:nvPr/>
        </p:nvSpPr>
        <p:spPr>
          <a:xfrm>
            <a:off x="1257300" y="4146548"/>
            <a:ext cx="17898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values (bytes)</a:t>
            </a:r>
          </a:p>
        </p:txBody>
      </p:sp>
      <p:grpSp>
        <p:nvGrpSpPr>
          <p:cNvPr id="344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34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4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47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34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4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50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34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4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53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35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5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56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35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5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59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35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5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62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36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6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65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36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6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68" name="0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36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6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71" name="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36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7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74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37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7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77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37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7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80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37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7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83" name="0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38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8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86" name="0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38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8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89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38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8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390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91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392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3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394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95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396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97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398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99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400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01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402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03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404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405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3284" y="7593955"/>
            <a:ext cx="7318233" cy="1811797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40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1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14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41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1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17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41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1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20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4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1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23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4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2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2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4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2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2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42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2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3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43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3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35" name="0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43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3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38" name="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43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3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41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43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4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44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44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4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47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44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4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50" name="0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44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4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53" name="0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45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5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56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45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5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457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58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459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0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461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62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463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64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465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66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467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68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469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70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471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472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473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474" name="Is this really all we have for state?"/>
          <p:cNvSpPr txBox="1"/>
          <p:nvPr/>
        </p:nvSpPr>
        <p:spPr>
          <a:xfrm>
            <a:off x="2655341" y="7226299"/>
            <a:ext cx="769411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48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Is this really all we have for state?</a:t>
            </a:r>
          </a:p>
        </p:txBody>
      </p:sp>
      <p:sp>
        <p:nvSpPr>
          <p:cNvPr id="475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476" name="Callout"/>
          <p:cNvSpPr/>
          <p:nvPr/>
        </p:nvSpPr>
        <p:spPr>
          <a:xfrm>
            <a:off x="1562099" y="1562100"/>
            <a:ext cx="4864498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cubicBezTo>
                  <a:pt x="126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6" y="21600"/>
                  <a:pt x="282" y="21600"/>
                </a:cubicBezTo>
                <a:lnTo>
                  <a:pt x="20291" y="21600"/>
                </a:lnTo>
                <a:cubicBezTo>
                  <a:pt x="20446" y="21600"/>
                  <a:pt x="20573" y="21116"/>
                  <a:pt x="20573" y="20520"/>
                </a:cubicBezTo>
                <a:lnTo>
                  <a:pt x="20573" y="13439"/>
                </a:lnTo>
                <a:lnTo>
                  <a:pt x="21600" y="11272"/>
                </a:lnTo>
                <a:lnTo>
                  <a:pt x="20573" y="9112"/>
                </a:lnTo>
                <a:lnTo>
                  <a:pt x="20573" y="1080"/>
                </a:lnTo>
                <a:cubicBezTo>
                  <a:pt x="20573" y="484"/>
                  <a:pt x="20446" y="0"/>
                  <a:pt x="20291" y="0"/>
                </a:cubicBezTo>
                <a:lnTo>
                  <a:pt x="282" y="0"/>
                </a:lnTo>
                <a:close/>
              </a:path>
            </a:pathLst>
          </a:cu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477" name="data"/>
          <p:cNvSpPr txBox="1"/>
          <p:nvPr/>
        </p:nvSpPr>
        <p:spPr>
          <a:xfrm>
            <a:off x="6529634" y="2009153"/>
            <a:ext cx="631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47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8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84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48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8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87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48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8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90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48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8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93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49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9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9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49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9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9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49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9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0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50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0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05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50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04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508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50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07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511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50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1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14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51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1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17" name="11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51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16" name="11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11</a:t>
              </a:r>
            </a:p>
          </p:txBody>
        </p:sp>
      </p:grpSp>
      <p:grpSp>
        <p:nvGrpSpPr>
          <p:cNvPr id="520" name="22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5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19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523" name="33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5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22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526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5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2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527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28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529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0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531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32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533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34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535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36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537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38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539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40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541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542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543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544" name="the [3,20] list starts at index address 8 in the giant list"/>
          <p:cNvSpPr txBox="1"/>
          <p:nvPr/>
        </p:nvSpPr>
        <p:spPr>
          <a:xfrm>
            <a:off x="493774" y="7118349"/>
            <a:ext cx="67620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[3,20]</a:t>
            </a:r>
            <a:r>
              <a:t> list starts at </a:t>
            </a:r>
            <a:r>
              <a:rPr strike="sngStrike"/>
              <a:t>index</a:t>
            </a:r>
            <a:r>
              <a:t> </a:t>
            </a:r>
            <a:r>
              <a:rPr>
                <a:solidFill>
                  <a:srgbClr val="FE9301"/>
                </a:solidFill>
              </a:rPr>
              <a:t>address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8</a:t>
            </a:r>
            <a:r>
              <a:t> in the giant list</a:t>
            </a:r>
          </a:p>
        </p:txBody>
      </p:sp>
      <p:sp>
        <p:nvSpPr>
          <p:cNvPr id="545" name="the [11,22,33] list starts at address 12 in the giant list"/>
          <p:cNvSpPr txBox="1"/>
          <p:nvPr/>
        </p:nvSpPr>
        <p:spPr>
          <a:xfrm>
            <a:off x="5169904" y="8235949"/>
            <a:ext cx="66807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[11,22,33]</a:t>
            </a:r>
            <a:r>
              <a:t> list starts at address </a:t>
            </a:r>
            <a:r>
              <a:rPr>
                <a:solidFill>
                  <a:schemeClr val="accent1"/>
                </a:solidFill>
              </a:rPr>
              <a:t>12</a:t>
            </a:r>
            <a:r>
              <a:t> in the giant list</a:t>
            </a:r>
          </a:p>
        </p:txBody>
      </p:sp>
      <p:sp>
        <p:nvSpPr>
          <p:cNvPr id="546" name="Line"/>
          <p:cNvSpPr/>
          <p:nvPr/>
        </p:nvSpPr>
        <p:spPr>
          <a:xfrm flipV="1">
            <a:off x="5401406" y="6009134"/>
            <a:ext cx="1451077" cy="1147318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547" name="Line"/>
          <p:cNvSpPr/>
          <p:nvPr/>
        </p:nvSpPr>
        <p:spPr>
          <a:xfrm flipV="1">
            <a:off x="9754002" y="6099794"/>
            <a:ext cx="57252" cy="20521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548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55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5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55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55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5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58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55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5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61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55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6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64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56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6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67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56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6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70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56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6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73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57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7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76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57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75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579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57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78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582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58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8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85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58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8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88" name="11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58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87" name="11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11</a:t>
              </a:r>
            </a:p>
          </p:txBody>
        </p:sp>
      </p:grpSp>
      <p:grpSp>
        <p:nvGrpSpPr>
          <p:cNvPr id="591" name="22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58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90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594" name="33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59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93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597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59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9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598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99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600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1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602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3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604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05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606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07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608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09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610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11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612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613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614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615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616" name="# fast…"/>
          <p:cNvSpPr txBox="1"/>
          <p:nvPr/>
        </p:nvSpPr>
        <p:spPr>
          <a:xfrm>
            <a:off x="8126535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617" name="implications for performance..."/>
          <p:cNvSpPr txBox="1"/>
          <p:nvPr/>
        </p:nvSpPr>
        <p:spPr>
          <a:xfrm>
            <a:off x="1605941" y="7531099"/>
            <a:ext cx="35724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rgbClr val="EE230C"/>
                </a:solidFill>
              </a:defRPr>
            </a:lvl1pPr>
          </a:lstStyle>
          <a:p>
            <a:pPr/>
            <a:r>
              <a:t>implications for performance...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61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2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24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62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2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27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62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2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30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62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2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33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63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3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3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63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3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3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63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3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4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64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4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45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64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44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48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64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47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651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64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5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54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65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5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57" name="11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65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56" name="11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11</a:t>
              </a:r>
            </a:p>
          </p:txBody>
        </p:sp>
      </p:grpSp>
      <p:grpSp>
        <p:nvGrpSpPr>
          <p:cNvPr id="660" name="22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6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59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663" name="33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6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62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666" name="44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6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65" name="4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44</a:t>
              </a:r>
            </a:p>
          </p:txBody>
        </p:sp>
      </p:grpSp>
      <p:sp>
        <p:nvSpPr>
          <p:cNvPr id="667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68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669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70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671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72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673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74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675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76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677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78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679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80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681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682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683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684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685" name="# fast…"/>
          <p:cNvSpPr txBox="1"/>
          <p:nvPr/>
        </p:nvSpPr>
        <p:spPr>
          <a:xfrm>
            <a:off x="8126535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686" name="implications for performance..."/>
          <p:cNvSpPr txBox="1"/>
          <p:nvPr/>
        </p:nvSpPr>
        <p:spPr>
          <a:xfrm>
            <a:off x="1605941" y="7531099"/>
            <a:ext cx="35724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rgbClr val="EE230C"/>
                </a:solidFill>
              </a:defRPr>
            </a:lvl1pPr>
          </a:lstStyle>
          <a:p>
            <a:pPr/>
            <a:r>
              <a:t>implications for performance...</a:t>
            </a:r>
          </a:p>
        </p:txBody>
      </p:sp>
      <p:sp>
        <p:nvSpPr>
          <p:cNvPr id="687" name="Line"/>
          <p:cNvSpPr/>
          <p:nvPr/>
        </p:nvSpPr>
        <p:spPr>
          <a:xfrm>
            <a:off x="11926576" y="4377703"/>
            <a:ext cx="2" cy="457203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68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9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94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69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9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97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69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9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00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69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9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03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70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0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0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70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0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0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70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0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1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71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1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15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71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14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718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71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17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721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71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2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24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72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2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27" name="11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72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26" name="11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11</a:t>
              </a:r>
            </a:p>
          </p:txBody>
        </p:sp>
      </p:grpSp>
      <p:grpSp>
        <p:nvGrpSpPr>
          <p:cNvPr id="730" name="22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72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29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733" name="33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73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32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736" name="44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73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35" name="4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44</a:t>
              </a:r>
            </a:p>
          </p:txBody>
        </p:sp>
      </p:grpSp>
      <p:sp>
        <p:nvSpPr>
          <p:cNvPr id="737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738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739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40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741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42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743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44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745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46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747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48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749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50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751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752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753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754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755" name="# fast…"/>
          <p:cNvSpPr txBox="1"/>
          <p:nvPr/>
        </p:nvSpPr>
        <p:spPr>
          <a:xfrm>
            <a:off x="8126535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756" name="implications for performance..."/>
          <p:cNvSpPr txBox="1"/>
          <p:nvPr/>
        </p:nvSpPr>
        <p:spPr>
          <a:xfrm>
            <a:off x="1605941" y="7531099"/>
            <a:ext cx="35724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rgbClr val="EE230C"/>
                </a:solidFill>
              </a:defRPr>
            </a:lvl1pPr>
          </a:lstStyle>
          <a:p>
            <a:pPr/>
            <a:r>
              <a:t>implications for performance...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7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5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63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7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6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66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7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6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69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76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6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72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77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7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75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77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7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78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77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7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81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77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8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84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78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83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787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78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86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790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78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8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93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79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9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794" name="Square"/>
          <p:cNvSpPr/>
          <p:nvPr/>
        </p:nvSpPr>
        <p:spPr>
          <a:xfrm>
            <a:off x="9436100" y="4870450"/>
            <a:ext cx="713756" cy="71375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EE230C"/>
                </a:solidFill>
              </a:defRPr>
            </a:pPr>
          </a:p>
        </p:txBody>
      </p:sp>
      <p:grpSp>
        <p:nvGrpSpPr>
          <p:cNvPr id="797" name="22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79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96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800" name="33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79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99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803" name="44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80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02" name="4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44</a:t>
              </a:r>
            </a:p>
          </p:txBody>
        </p:sp>
      </p:grpSp>
      <p:sp>
        <p:nvSpPr>
          <p:cNvPr id="804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05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806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07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808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09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810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11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812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13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814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15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816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17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818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819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820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821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822" name="# fast…"/>
          <p:cNvSpPr txBox="1"/>
          <p:nvPr/>
        </p:nvSpPr>
        <p:spPr>
          <a:xfrm>
            <a:off x="8126535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823" name="implications for performance..."/>
          <p:cNvSpPr txBox="1"/>
          <p:nvPr/>
        </p:nvSpPr>
        <p:spPr>
          <a:xfrm>
            <a:off x="1605941" y="7531099"/>
            <a:ext cx="35724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rgbClr val="EE230C"/>
                </a:solidFill>
              </a:defRPr>
            </a:lvl1pPr>
          </a:lstStyle>
          <a:p>
            <a:pPr/>
            <a:r>
              <a:t>implications for performance...</a:t>
            </a:r>
          </a:p>
        </p:txBody>
      </p:sp>
      <p:sp>
        <p:nvSpPr>
          <p:cNvPr id="824" name="Connection Line"/>
          <p:cNvSpPr/>
          <p:nvPr/>
        </p:nvSpPr>
        <p:spPr>
          <a:xfrm>
            <a:off x="9746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825" name="Connection Line"/>
          <p:cNvSpPr/>
          <p:nvPr/>
        </p:nvSpPr>
        <p:spPr>
          <a:xfrm>
            <a:off x="10508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826" name="Connection Line"/>
          <p:cNvSpPr/>
          <p:nvPr/>
        </p:nvSpPr>
        <p:spPr>
          <a:xfrm>
            <a:off x="11270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"/>
          <p:cNvSpPr txBox="1"/>
          <p:nvPr>
            <p:ph type="title"/>
          </p:nvPr>
        </p:nvSpPr>
        <p:spPr>
          <a:xfrm>
            <a:off x="952500" y="910470"/>
            <a:ext cx="11099800" cy="901701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Introductions</a:t>
            </a:r>
          </a:p>
        </p:txBody>
      </p:sp>
      <p:sp>
        <p:nvSpPr>
          <p:cNvPr id="166" name="Rectangle 2"/>
          <p:cNvSpPr txBox="1"/>
          <p:nvPr>
            <p:ph type="body" sz="half" idx="1"/>
          </p:nvPr>
        </p:nvSpPr>
        <p:spPr>
          <a:xfrm>
            <a:off x="1116038" y="2359858"/>
            <a:ext cx="7378701" cy="4321176"/>
          </a:xfrm>
          <a:prstGeom prst="rect">
            <a:avLst/>
          </a:prstGeom>
        </p:spPr>
        <p:txBody>
          <a:bodyPr anchor="t"/>
          <a:lstStyle/>
          <a:p>
            <a:pPr marL="257175" indent="-147875" defTabSz="473201">
              <a:spcBef>
                <a:spcPts val="3400"/>
              </a:spcBef>
              <a:buSzTx/>
              <a:buNone/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Meenakshi (Meena) Syamkumar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Email: </a:t>
            </a:r>
            <a:r>
              <a:rPr u="sng">
                <a:solidFill>
                  <a:schemeClr val="accent1"/>
                </a:solidFill>
              </a:rPr>
              <a:t>ms@cs.wisc.edu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Please call me “Meena”</a:t>
            </a:r>
          </a:p>
          <a:p>
            <a:pPr marL="257175" indent="-147875" defTabSz="473201">
              <a:spcBef>
                <a:spcPts val="1800"/>
              </a:spcBef>
              <a:buSzTx/>
              <a:buNone/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Industry and Teaching experience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Citrix, Cisco, and Microsoft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CS300, CS220, CS367, guest lectures in CS640, CS740</a:t>
            </a:r>
          </a:p>
          <a:p>
            <a:pPr marL="257175" indent="-147875" defTabSz="473201">
              <a:spcBef>
                <a:spcPts val="1800"/>
              </a:spcBef>
              <a:buSzTx/>
              <a:buNone/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Research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Network measurements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CS education</a:t>
            </a:r>
          </a:p>
        </p:txBody>
      </p:sp>
      <p:pic>
        <p:nvPicPr>
          <p:cNvPr id="16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4738" y="2553531"/>
            <a:ext cx="3816351" cy="3933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82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2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33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83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3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36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83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3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39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83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3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42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84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4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45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84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4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48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84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4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51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84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5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54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85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53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857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85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56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860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8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5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63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8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6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66" name="22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8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65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869" name="33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86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68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872" name="44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87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71" name="4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44</a:t>
              </a:r>
            </a:p>
          </p:txBody>
        </p:sp>
      </p:grpSp>
      <p:grpSp>
        <p:nvGrpSpPr>
          <p:cNvPr id="875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87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7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876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77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878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79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880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81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882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83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884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85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886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87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888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89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890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891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892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893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894" name="# fast…"/>
          <p:cNvSpPr txBox="1"/>
          <p:nvPr/>
        </p:nvSpPr>
        <p:spPr>
          <a:xfrm>
            <a:off x="8126535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895" name="We'll think more rigorously about…"/>
          <p:cNvSpPr txBox="1"/>
          <p:nvPr/>
        </p:nvSpPr>
        <p:spPr>
          <a:xfrm>
            <a:off x="849895" y="7353300"/>
            <a:ext cx="5084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EE230C"/>
                </a:solidFill>
              </a:defRPr>
            </a:pPr>
            <a:r>
              <a:t>We'll think more rigorously about</a:t>
            </a:r>
          </a:p>
          <a:p>
            <a:pPr>
              <a:defRPr b="0">
                <a:solidFill>
                  <a:srgbClr val="EE230C"/>
                </a:solidFill>
              </a:defRPr>
            </a:pPr>
            <a:r>
              <a:t>performance in CS 320 (big-O notation)</a:t>
            </a:r>
          </a:p>
        </p:txBody>
      </p:sp>
      <p:sp>
        <p:nvSpPr>
          <p:cNvPr id="896" name="Connection Line"/>
          <p:cNvSpPr/>
          <p:nvPr/>
        </p:nvSpPr>
        <p:spPr>
          <a:xfrm>
            <a:off x="9746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897" name="Connection Line"/>
          <p:cNvSpPr/>
          <p:nvPr/>
        </p:nvSpPr>
        <p:spPr>
          <a:xfrm>
            <a:off x="10508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898" name="Connection Line"/>
          <p:cNvSpPr/>
          <p:nvPr/>
        </p:nvSpPr>
        <p:spPr>
          <a:xfrm>
            <a:off x="11270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90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0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05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90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0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08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90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0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11" name="8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90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910" name="8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8</a:t>
              </a:r>
            </a:p>
          </p:txBody>
        </p:sp>
      </p:grpSp>
      <p:grpSp>
        <p:nvGrpSpPr>
          <p:cNvPr id="914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91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1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17" name="8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91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916" name="8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8</a:t>
              </a:r>
            </a:p>
          </p:txBody>
        </p:sp>
      </p:grpSp>
      <p:grpSp>
        <p:nvGrpSpPr>
          <p:cNvPr id="920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9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1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23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9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2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26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9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925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929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92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928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932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93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3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35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93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3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38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93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3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41" name="0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93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4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44" name="0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94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4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47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94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4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948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949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950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51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952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53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954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955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956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957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958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959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960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961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962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963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964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pic>
        <p:nvPicPr>
          <p:cNvPr id="9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7875" y="6634161"/>
            <a:ext cx="4216400" cy="2057402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PythonTutor's visualization"/>
          <p:cNvSpPr txBox="1"/>
          <p:nvPr/>
        </p:nvSpPr>
        <p:spPr>
          <a:xfrm>
            <a:off x="5247740" y="8832849"/>
            <a:ext cx="34008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PythonTutor's visualization</a:t>
            </a:r>
          </a:p>
        </p:txBody>
      </p:sp>
      <p:pic>
        <p:nvPicPr>
          <p:cNvPr id="9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0525" y="6932611"/>
            <a:ext cx="2705100" cy="1841502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the x variable is at address 3"/>
          <p:cNvSpPr txBox="1"/>
          <p:nvPr/>
        </p:nvSpPr>
        <p:spPr>
          <a:xfrm>
            <a:off x="4425886" y="3064841"/>
            <a:ext cx="3622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969" name="the y variable is at address 5"/>
          <p:cNvSpPr txBox="1"/>
          <p:nvPr/>
        </p:nvSpPr>
        <p:spPr>
          <a:xfrm>
            <a:off x="5311637" y="3750641"/>
            <a:ext cx="36032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y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970" name="Connection Line"/>
          <p:cNvSpPr/>
          <p:nvPr/>
        </p:nvSpPr>
        <p:spPr>
          <a:xfrm>
            <a:off x="3358091" y="3339396"/>
            <a:ext cx="1075533" cy="1496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883" y="8412"/>
                  <a:pt x="9083" y="1212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971" name="Connection Line"/>
          <p:cNvSpPr/>
          <p:nvPr/>
        </p:nvSpPr>
        <p:spPr>
          <a:xfrm>
            <a:off x="4882091" y="4016912"/>
            <a:ext cx="380655" cy="81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329" y="8287"/>
                  <a:pt x="9529" y="1087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972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97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7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79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97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7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82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98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8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85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98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8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88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98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8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91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98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9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94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99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9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97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99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9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00" name="0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99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9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03" name="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00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0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06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00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0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09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00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0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12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01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1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15" name="0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01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1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18" name="0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101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1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21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01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2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1022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023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024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25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026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27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028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029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030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031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032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033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034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035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036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037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038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1039" name="Is this really all we have for state?"/>
          <p:cNvSpPr txBox="1"/>
          <p:nvPr/>
        </p:nvSpPr>
        <p:spPr>
          <a:xfrm>
            <a:off x="2655341" y="7226299"/>
            <a:ext cx="769411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48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Is this really all we have for state?</a:t>
            </a:r>
          </a:p>
        </p:txBody>
      </p:sp>
      <p:sp>
        <p:nvSpPr>
          <p:cNvPr id="1040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1041" name="discuss: how?"/>
          <p:cNvSpPr txBox="1"/>
          <p:nvPr/>
        </p:nvSpPr>
        <p:spPr>
          <a:xfrm>
            <a:off x="3236601" y="2614641"/>
            <a:ext cx="17335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discuss: how?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5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04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4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48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04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4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51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04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5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54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05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5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57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105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5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60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0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5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63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0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6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66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0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6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69" name="0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06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6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72" name="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07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7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75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07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7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78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07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7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81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07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8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84" name="67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08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083" name="67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67</a:t>
              </a:r>
            </a:p>
          </p:txBody>
        </p:sp>
      </p:grpSp>
      <p:grpSp>
        <p:nvGrpSpPr>
          <p:cNvPr id="1087" name="65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108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086" name="65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65</a:t>
              </a:r>
            </a:p>
          </p:txBody>
        </p:sp>
      </p:grpSp>
      <p:grpSp>
        <p:nvGrpSpPr>
          <p:cNvPr id="1090" name="66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08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089" name="66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66</a:t>
              </a:r>
            </a:p>
          </p:txBody>
        </p:sp>
      </p:grpSp>
      <p:sp>
        <p:nvSpPr>
          <p:cNvPr id="1091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092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093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94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095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96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097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098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099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00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101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02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103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104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105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106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107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1108" name="???"/>
          <p:cNvSpPr txBox="1"/>
          <p:nvPr/>
        </p:nvSpPr>
        <p:spPr>
          <a:xfrm>
            <a:off x="9431175" y="3763341"/>
            <a:ext cx="4188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???</a:t>
            </a:r>
          </a:p>
        </p:txBody>
      </p:sp>
      <p:sp>
        <p:nvSpPr>
          <p:cNvPr id="1109" name="Connection Line"/>
          <p:cNvSpPr/>
          <p:nvPr/>
        </p:nvSpPr>
        <p:spPr>
          <a:xfrm>
            <a:off x="10042259" y="4023638"/>
            <a:ext cx="491334" cy="73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110" name="encoding:"/>
          <p:cNvSpPr txBox="1"/>
          <p:nvPr/>
        </p:nvSpPr>
        <p:spPr>
          <a:xfrm>
            <a:off x="5721039" y="7523161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encoding:</a:t>
            </a:r>
          </a:p>
        </p:txBody>
      </p:sp>
      <p:sp>
        <p:nvSpPr>
          <p:cNvPr id="1111" name="code…"/>
          <p:cNvSpPr txBox="1"/>
          <p:nvPr/>
        </p:nvSpPr>
        <p:spPr>
          <a:xfrm>
            <a:off x="8011900" y="6634161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112" name="letter…"/>
          <p:cNvSpPr txBox="1"/>
          <p:nvPr/>
        </p:nvSpPr>
        <p:spPr>
          <a:xfrm>
            <a:off x="9242163" y="6634161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113" name="Line"/>
          <p:cNvSpPr/>
          <p:nvPr/>
        </p:nvSpPr>
        <p:spPr>
          <a:xfrm>
            <a:off x="7735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114" name="f = open(&quot;file.txt&quot;, encoding=&quot;utf-8&quot;)"/>
          <p:cNvSpPr txBox="1"/>
          <p:nvPr/>
        </p:nvSpPr>
        <p:spPr>
          <a:xfrm>
            <a:off x="832655" y="8496300"/>
            <a:ext cx="590644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 = open("file.txt", encoding="utf-8")</a:t>
            </a:r>
          </a:p>
        </p:txBody>
      </p:sp>
      <p:sp>
        <p:nvSpPr>
          <p:cNvPr id="1115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11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1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22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12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2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25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12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2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28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12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2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31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112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3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34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13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3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37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13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3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40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13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3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43" name="0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14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4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46" name="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14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4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49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14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4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52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15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5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55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15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5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58" name="67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15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157" name="67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67</a:t>
              </a:r>
            </a:p>
          </p:txBody>
        </p:sp>
      </p:grpSp>
      <p:grpSp>
        <p:nvGrpSpPr>
          <p:cNvPr id="1161" name="65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115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160" name="65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65</a:t>
              </a:r>
            </a:p>
          </p:txBody>
        </p:sp>
      </p:grpSp>
      <p:grpSp>
        <p:nvGrpSpPr>
          <p:cNvPr id="1164" name="66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16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163" name="66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66</a:t>
              </a:r>
            </a:p>
          </p:txBody>
        </p:sp>
      </p:grpSp>
      <p:sp>
        <p:nvSpPr>
          <p:cNvPr id="1165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66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167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68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169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70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171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72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173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74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175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76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177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178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179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180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181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1182" name="&quot;CAB&quot;"/>
          <p:cNvSpPr txBox="1"/>
          <p:nvPr/>
        </p:nvSpPr>
        <p:spPr>
          <a:xfrm>
            <a:off x="8922381" y="3763341"/>
            <a:ext cx="928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"CAB"</a:t>
            </a:r>
          </a:p>
        </p:txBody>
      </p:sp>
      <p:sp>
        <p:nvSpPr>
          <p:cNvPr id="1183" name="Connection Line"/>
          <p:cNvSpPr/>
          <p:nvPr/>
        </p:nvSpPr>
        <p:spPr>
          <a:xfrm>
            <a:off x="10042259" y="4023638"/>
            <a:ext cx="491334" cy="73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184" name="code…"/>
          <p:cNvSpPr txBox="1"/>
          <p:nvPr/>
        </p:nvSpPr>
        <p:spPr>
          <a:xfrm>
            <a:off x="8011900" y="6634161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185" name="letter…"/>
          <p:cNvSpPr txBox="1"/>
          <p:nvPr/>
        </p:nvSpPr>
        <p:spPr>
          <a:xfrm>
            <a:off x="9242163" y="6634161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186" name="Line"/>
          <p:cNvSpPr/>
          <p:nvPr/>
        </p:nvSpPr>
        <p:spPr>
          <a:xfrm>
            <a:off x="7735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187" name="encoding:"/>
          <p:cNvSpPr txBox="1"/>
          <p:nvPr/>
        </p:nvSpPr>
        <p:spPr>
          <a:xfrm>
            <a:off x="5721039" y="7523161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encoding:</a:t>
            </a:r>
          </a:p>
        </p:txBody>
      </p:sp>
      <p:sp>
        <p:nvSpPr>
          <p:cNvPr id="1188" name="f = open(&quot;file.txt&quot;, encoding=&quot;utf-8&quot;)"/>
          <p:cNvSpPr txBox="1"/>
          <p:nvPr/>
        </p:nvSpPr>
        <p:spPr>
          <a:xfrm>
            <a:off x="832655" y="8496300"/>
            <a:ext cx="590644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 = open("file.txt", encoding="utf-8")</a:t>
            </a:r>
          </a:p>
        </p:txBody>
      </p:sp>
      <p:sp>
        <p:nvSpPr>
          <p:cNvPr id="1189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92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193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94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195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96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197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98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199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200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201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202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203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204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205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206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207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code</a:t>
            </a:r>
          </a:p>
        </p:txBody>
      </p:sp>
      <p:sp>
        <p:nvSpPr>
          <p:cNvPr id="1208" name="code…"/>
          <p:cNvSpPr txBox="1"/>
          <p:nvPr/>
        </p:nvSpPr>
        <p:spPr>
          <a:xfrm>
            <a:off x="8011900" y="66341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209" name="operation…"/>
          <p:cNvSpPr txBox="1"/>
          <p:nvPr/>
        </p:nvSpPr>
        <p:spPr>
          <a:xfrm>
            <a:off x="8980300" y="66341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210" name="Line"/>
          <p:cNvSpPr/>
          <p:nvPr/>
        </p:nvSpPr>
        <p:spPr>
          <a:xfrm>
            <a:off x="7989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211" name="while ????:…"/>
          <p:cNvSpPr txBox="1"/>
          <p:nvPr/>
        </p:nvSpPr>
        <p:spPr>
          <a:xfrm>
            <a:off x="8123376" y="2418040"/>
            <a:ext cx="377249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i = 0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while ????: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i += 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t># what line next?</a:t>
            </a:r>
          </a:p>
        </p:txBody>
      </p:sp>
      <p:sp>
        <p:nvSpPr>
          <p:cNvPr id="1212" name="Instruction Set"/>
          <p:cNvSpPr txBox="1"/>
          <p:nvPr/>
        </p:nvSpPr>
        <p:spPr>
          <a:xfrm>
            <a:off x="5526495" y="7345361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Instruction Set</a:t>
            </a:r>
          </a:p>
        </p:txBody>
      </p:sp>
      <p:sp>
        <p:nvSpPr>
          <p:cNvPr id="1213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1214" name="Connection Line"/>
          <p:cNvSpPr/>
          <p:nvPr/>
        </p:nvSpPr>
        <p:spPr>
          <a:xfrm>
            <a:off x="7549588" y="4468254"/>
            <a:ext cx="847330" cy="339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fill="norm" stroke="1" extrusionOk="0">
                <a:moveTo>
                  <a:pt x="0" y="510"/>
                </a:moveTo>
                <a:cubicBezTo>
                  <a:pt x="8157" y="-1940"/>
                  <a:pt x="15357" y="4443"/>
                  <a:pt x="2160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215" name="operator"/>
          <p:cNvSpPr txBox="1"/>
          <p:nvPr/>
        </p:nvSpPr>
        <p:spPr>
          <a:xfrm>
            <a:off x="6246985" y="4203698"/>
            <a:ext cx="1222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operator</a:t>
            </a:r>
          </a:p>
        </p:txBody>
      </p:sp>
      <p:sp>
        <p:nvSpPr>
          <p:cNvPr id="1216" name="Connection Line"/>
          <p:cNvSpPr/>
          <p:nvPr/>
        </p:nvSpPr>
        <p:spPr>
          <a:xfrm>
            <a:off x="9073588" y="4350247"/>
            <a:ext cx="383386" cy="457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fill="norm" stroke="1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217" name="operand"/>
          <p:cNvSpPr txBox="1"/>
          <p:nvPr/>
        </p:nvSpPr>
        <p:spPr>
          <a:xfrm>
            <a:off x="9456997" y="3993064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operand</a:t>
            </a:r>
            <a:r>
              <a:t>s</a:t>
            </a:r>
          </a:p>
        </p:txBody>
      </p:sp>
      <p:grpSp>
        <p:nvGrpSpPr>
          <p:cNvPr id="1220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2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1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23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2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2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26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2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2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29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22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2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32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23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3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35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23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3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38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23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3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41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23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240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244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24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243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247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24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246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250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24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249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253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25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5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56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25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255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sp>
        <p:nvSpPr>
          <p:cNvPr id="1257" name="Connection Line"/>
          <p:cNvSpPr/>
          <p:nvPr/>
        </p:nvSpPr>
        <p:spPr>
          <a:xfrm>
            <a:off x="9701965" y="4457633"/>
            <a:ext cx="45720" cy="37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fill="norm" stroke="1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/>
          </a:p>
        </p:txBody>
      </p:sp>
      <p:grpSp>
        <p:nvGrpSpPr>
          <p:cNvPr id="1260" name="0"/>
          <p:cNvGrpSpPr/>
          <p:nvPr/>
        </p:nvGrpSpPr>
        <p:grpSpPr>
          <a:xfrm>
            <a:off x="3749054" y="4870448"/>
            <a:ext cx="713756" cy="713756"/>
            <a:chOff x="0" y="0"/>
            <a:chExt cx="713755" cy="713755"/>
          </a:xfrm>
        </p:grpSpPr>
        <p:sp>
          <p:nvSpPr>
            <p:cNvPr id="12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5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63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2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262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266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2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265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71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272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73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274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75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276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77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278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279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280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281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282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283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284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285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286" name="code…"/>
          <p:cNvSpPr txBox="1"/>
          <p:nvPr/>
        </p:nvSpPr>
        <p:spPr>
          <a:xfrm>
            <a:off x="8011900" y="66341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287" name="operation…"/>
          <p:cNvSpPr txBox="1"/>
          <p:nvPr/>
        </p:nvSpPr>
        <p:spPr>
          <a:xfrm>
            <a:off x="8980300" y="66341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288" name="Line"/>
          <p:cNvSpPr/>
          <p:nvPr/>
        </p:nvSpPr>
        <p:spPr>
          <a:xfrm>
            <a:off x="7989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291" name="Group"/>
          <p:cNvGrpSpPr/>
          <p:nvPr/>
        </p:nvGrpSpPr>
        <p:grpSpPr>
          <a:xfrm>
            <a:off x="7178557" y="2348930"/>
            <a:ext cx="1723643" cy="1316237"/>
            <a:chOff x="0" y="0"/>
            <a:chExt cx="1723642" cy="1316236"/>
          </a:xfrm>
        </p:grpSpPr>
        <p:pic>
          <p:nvPicPr>
            <p:cNvPr id="128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0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1292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293" name="CPUs interact with memory:…"/>
          <p:cNvSpPr txBox="1"/>
          <p:nvPr/>
        </p:nvSpPr>
        <p:spPr>
          <a:xfrm>
            <a:off x="654905" y="1892299"/>
            <a:ext cx="547454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294" name="Line"/>
          <p:cNvSpPr/>
          <p:nvPr/>
        </p:nvSpPr>
        <p:spPr>
          <a:xfrm flipH="1">
            <a:off x="7093607" y="3656183"/>
            <a:ext cx="951262" cy="1136531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295" name="Instruction Set"/>
          <p:cNvSpPr txBox="1"/>
          <p:nvPr/>
        </p:nvSpPr>
        <p:spPr>
          <a:xfrm>
            <a:off x="5526495" y="7345361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Instruction Set</a:t>
            </a:r>
          </a:p>
        </p:txBody>
      </p:sp>
      <p:sp>
        <p:nvSpPr>
          <p:cNvPr id="1296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pic>
        <p:nvPicPr>
          <p:cNvPr id="12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050" y="6572250"/>
            <a:ext cx="46101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8" name="Square"/>
          <p:cNvSpPr/>
          <p:nvPr/>
        </p:nvSpPr>
        <p:spPr>
          <a:xfrm>
            <a:off x="1231900" y="72771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pic>
        <p:nvPicPr>
          <p:cNvPr id="1299" name="Line Line" descr="Line L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7300" y="7340600"/>
            <a:ext cx="1928962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0" name="Line Line" descr="Line L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5400" y="7670800"/>
            <a:ext cx="1928962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1" name="Line Line" descr="Line L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5400" y="8001000"/>
            <a:ext cx="1928962" cy="101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4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30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0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07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30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0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10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30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0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13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31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1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1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31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1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1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31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1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2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32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2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25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32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324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328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32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27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331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32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30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334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33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333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337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33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3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40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33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39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343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34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42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346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34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45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sp>
        <p:nvSpPr>
          <p:cNvPr id="1347" name="Rounded Rectangle"/>
          <p:cNvSpPr/>
          <p:nvPr/>
        </p:nvSpPr>
        <p:spPr>
          <a:xfrm>
            <a:off x="6670054" y="4942852"/>
            <a:ext cx="1270001" cy="568947"/>
          </a:xfrm>
          <a:prstGeom prst="roundRect">
            <a:avLst>
              <a:gd name="adj" fmla="val 33483"/>
            </a:avLst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</a:defRPr>
            </a:pPr>
          </a:p>
        </p:txBody>
      </p:sp>
      <p:grpSp>
        <p:nvGrpSpPr>
          <p:cNvPr id="1350" name="2"/>
          <p:cNvGrpSpPr/>
          <p:nvPr/>
        </p:nvGrpSpPr>
        <p:grpSpPr>
          <a:xfrm>
            <a:off x="3751610" y="4876799"/>
            <a:ext cx="713756" cy="713757"/>
            <a:chOff x="0" y="0"/>
            <a:chExt cx="713755" cy="713755"/>
          </a:xfrm>
        </p:grpSpPr>
        <p:sp>
          <p:nvSpPr>
            <p:cNvPr id="134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4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353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354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55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356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57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358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59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360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361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362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363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364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365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366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367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368" name="code…"/>
          <p:cNvSpPr txBox="1"/>
          <p:nvPr/>
        </p:nvSpPr>
        <p:spPr>
          <a:xfrm>
            <a:off x="8011900" y="66341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369" name="operation…"/>
          <p:cNvSpPr txBox="1"/>
          <p:nvPr/>
        </p:nvSpPr>
        <p:spPr>
          <a:xfrm>
            <a:off x="8980300" y="66341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370" name="Line"/>
          <p:cNvSpPr/>
          <p:nvPr/>
        </p:nvSpPr>
        <p:spPr>
          <a:xfrm>
            <a:off x="7989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373" name="Group"/>
          <p:cNvGrpSpPr/>
          <p:nvPr/>
        </p:nvGrpSpPr>
        <p:grpSpPr>
          <a:xfrm>
            <a:off x="7178557" y="2348930"/>
            <a:ext cx="1723643" cy="1316237"/>
            <a:chOff x="0" y="0"/>
            <a:chExt cx="1723642" cy="1316236"/>
          </a:xfrm>
        </p:grpSpPr>
        <p:pic>
          <p:nvPicPr>
            <p:cNvPr id="137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1374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375" name="Line"/>
          <p:cNvSpPr/>
          <p:nvPr/>
        </p:nvSpPr>
        <p:spPr>
          <a:xfrm>
            <a:off x="8044867" y="3656183"/>
            <a:ext cx="221755" cy="1178723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376" name="add 2 to variable"/>
          <p:cNvSpPr txBox="1"/>
          <p:nvPr/>
        </p:nvSpPr>
        <p:spPr>
          <a:xfrm>
            <a:off x="9416838" y="3363291"/>
            <a:ext cx="21746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add 2 to variable</a:t>
            </a:r>
          </a:p>
        </p:txBody>
      </p:sp>
      <p:sp>
        <p:nvSpPr>
          <p:cNvPr id="1377" name="CPUs interact with memory:…"/>
          <p:cNvSpPr txBox="1"/>
          <p:nvPr/>
        </p:nvSpPr>
        <p:spPr>
          <a:xfrm>
            <a:off x="654905" y="1892299"/>
            <a:ext cx="547454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378" name="Instruction Set"/>
          <p:cNvSpPr txBox="1"/>
          <p:nvPr/>
        </p:nvSpPr>
        <p:spPr>
          <a:xfrm>
            <a:off x="5526495" y="7345361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Instruction Set</a:t>
            </a:r>
          </a:p>
        </p:txBody>
      </p:sp>
      <p:sp>
        <p:nvSpPr>
          <p:cNvPr id="1379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grpSp>
        <p:nvGrpSpPr>
          <p:cNvPr id="1382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38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8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85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38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8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88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38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8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91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38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9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94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39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9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97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39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9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00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39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9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03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40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402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406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40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05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409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40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08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412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41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411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415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41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1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18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41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17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421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41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20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424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42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23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sp>
        <p:nvSpPr>
          <p:cNvPr id="1425" name="Rounded Rectangle"/>
          <p:cNvSpPr/>
          <p:nvPr/>
        </p:nvSpPr>
        <p:spPr>
          <a:xfrm>
            <a:off x="8065369" y="4942852"/>
            <a:ext cx="2046802" cy="568947"/>
          </a:xfrm>
          <a:prstGeom prst="roundRect">
            <a:avLst>
              <a:gd name="adj" fmla="val 33483"/>
            </a:avLst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</a:defRPr>
            </a:pPr>
          </a:p>
        </p:txBody>
      </p:sp>
      <p:grpSp>
        <p:nvGrpSpPr>
          <p:cNvPr id="1428" name="2"/>
          <p:cNvGrpSpPr/>
          <p:nvPr/>
        </p:nvGrpSpPr>
        <p:grpSpPr>
          <a:xfrm>
            <a:off x="3751610" y="4876799"/>
            <a:ext cx="713756" cy="713757"/>
            <a:chOff x="0" y="0"/>
            <a:chExt cx="713755" cy="713755"/>
          </a:xfrm>
        </p:grpSpPr>
        <p:sp>
          <p:nvSpPr>
            <p:cNvPr id="142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27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431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432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33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434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35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436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37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438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439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440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441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442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443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444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445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446" name="code…"/>
          <p:cNvSpPr txBox="1"/>
          <p:nvPr/>
        </p:nvSpPr>
        <p:spPr>
          <a:xfrm>
            <a:off x="8011900" y="66341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447" name="operation…"/>
          <p:cNvSpPr txBox="1"/>
          <p:nvPr/>
        </p:nvSpPr>
        <p:spPr>
          <a:xfrm>
            <a:off x="8980300" y="66341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448" name="Line"/>
          <p:cNvSpPr/>
          <p:nvPr/>
        </p:nvSpPr>
        <p:spPr>
          <a:xfrm>
            <a:off x="7989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451" name="Group"/>
          <p:cNvGrpSpPr/>
          <p:nvPr/>
        </p:nvGrpSpPr>
        <p:grpSpPr>
          <a:xfrm>
            <a:off x="7178557" y="2348930"/>
            <a:ext cx="1723643" cy="1316237"/>
            <a:chOff x="0" y="0"/>
            <a:chExt cx="1723642" cy="1316236"/>
          </a:xfrm>
        </p:grpSpPr>
        <p:pic>
          <p:nvPicPr>
            <p:cNvPr id="144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0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1452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453" name="Line"/>
          <p:cNvSpPr/>
          <p:nvPr/>
        </p:nvSpPr>
        <p:spPr>
          <a:xfrm>
            <a:off x="8044867" y="3656183"/>
            <a:ext cx="1534916" cy="1177558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454" name="go back to top of loop"/>
          <p:cNvSpPr txBox="1"/>
          <p:nvPr/>
        </p:nvSpPr>
        <p:spPr>
          <a:xfrm>
            <a:off x="9060841" y="3363291"/>
            <a:ext cx="28866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go back to top of loop</a:t>
            </a:r>
          </a:p>
        </p:txBody>
      </p:sp>
      <p:sp>
        <p:nvSpPr>
          <p:cNvPr id="1455" name="CPUs interact with memory:…"/>
          <p:cNvSpPr txBox="1"/>
          <p:nvPr/>
        </p:nvSpPr>
        <p:spPr>
          <a:xfrm>
            <a:off x="654905" y="1892299"/>
            <a:ext cx="547454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456" name="Instruction Set"/>
          <p:cNvSpPr txBox="1"/>
          <p:nvPr/>
        </p:nvSpPr>
        <p:spPr>
          <a:xfrm>
            <a:off x="5526495" y="7345361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Instruction Set</a:t>
            </a:r>
          </a:p>
        </p:txBody>
      </p:sp>
      <p:sp>
        <p:nvSpPr>
          <p:cNvPr id="1457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grpSp>
        <p:nvGrpSpPr>
          <p:cNvPr id="1460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4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5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63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4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6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66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4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6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69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46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6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72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47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7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75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47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7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78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47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7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81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47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480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484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48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83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487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48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86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490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48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489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493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49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9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96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49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95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499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49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98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502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50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01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sp>
        <p:nvSpPr>
          <p:cNvPr id="1503" name="Rounded Rectangle"/>
          <p:cNvSpPr/>
          <p:nvPr/>
        </p:nvSpPr>
        <p:spPr>
          <a:xfrm>
            <a:off x="10217732" y="4942852"/>
            <a:ext cx="1270001" cy="568947"/>
          </a:xfrm>
          <a:prstGeom prst="roundRect">
            <a:avLst>
              <a:gd name="adj" fmla="val 33483"/>
            </a:avLst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</a:defRPr>
            </a:pPr>
          </a:p>
        </p:txBody>
      </p:sp>
      <p:grpSp>
        <p:nvGrpSpPr>
          <p:cNvPr id="1506" name="2"/>
          <p:cNvGrpSpPr/>
          <p:nvPr/>
        </p:nvGrpSpPr>
        <p:grpSpPr>
          <a:xfrm>
            <a:off x="3751610" y="4876799"/>
            <a:ext cx="713756" cy="713757"/>
            <a:chOff x="0" y="0"/>
            <a:chExt cx="713755" cy="713755"/>
          </a:xfrm>
        </p:grpSpPr>
        <p:sp>
          <p:nvSpPr>
            <p:cNvPr id="150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05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50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0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13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51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1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16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51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1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19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51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1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22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52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2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25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52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2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28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52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2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31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52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530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534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53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33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537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53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36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540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53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539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543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54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4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1544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45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546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47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548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49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550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51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552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53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554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55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556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557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558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559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560" name="Instruction Set"/>
          <p:cNvSpPr txBox="1"/>
          <p:nvPr/>
        </p:nvSpPr>
        <p:spPr>
          <a:xfrm>
            <a:off x="5526495" y="7345361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Instruction Set</a:t>
            </a:r>
          </a:p>
        </p:txBody>
      </p:sp>
      <p:sp>
        <p:nvSpPr>
          <p:cNvPr id="1561" name="code…"/>
          <p:cNvSpPr txBox="1"/>
          <p:nvPr/>
        </p:nvSpPr>
        <p:spPr>
          <a:xfrm>
            <a:off x="8011900" y="66341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562" name="operation…"/>
          <p:cNvSpPr txBox="1"/>
          <p:nvPr/>
        </p:nvSpPr>
        <p:spPr>
          <a:xfrm>
            <a:off x="8980300" y="66341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563" name="Line"/>
          <p:cNvSpPr/>
          <p:nvPr/>
        </p:nvSpPr>
        <p:spPr>
          <a:xfrm>
            <a:off x="7989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566" name="Group"/>
          <p:cNvGrpSpPr/>
          <p:nvPr/>
        </p:nvGrpSpPr>
        <p:grpSpPr>
          <a:xfrm>
            <a:off x="7178557" y="2348930"/>
            <a:ext cx="1723643" cy="1316237"/>
            <a:chOff x="0" y="0"/>
            <a:chExt cx="1723642" cy="1316236"/>
          </a:xfrm>
        </p:grpSpPr>
        <p:pic>
          <p:nvPicPr>
            <p:cNvPr id="156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5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1567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568" name="Rounded Rectangle"/>
          <p:cNvSpPr/>
          <p:nvPr/>
        </p:nvSpPr>
        <p:spPr>
          <a:xfrm>
            <a:off x="8106116" y="4942852"/>
            <a:ext cx="1896412" cy="568947"/>
          </a:xfrm>
          <a:prstGeom prst="roundRect">
            <a:avLst>
              <a:gd name="adj" fmla="val 33483"/>
            </a:avLst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</a:defRPr>
            </a:pPr>
          </a:p>
        </p:txBody>
      </p:sp>
      <p:sp>
        <p:nvSpPr>
          <p:cNvPr id="1569" name="Line"/>
          <p:cNvSpPr/>
          <p:nvPr/>
        </p:nvSpPr>
        <p:spPr>
          <a:xfrm>
            <a:off x="8044866" y="3656183"/>
            <a:ext cx="346150" cy="1201567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570" name="CPUs interact with memory:…"/>
          <p:cNvSpPr txBox="1"/>
          <p:nvPr/>
        </p:nvSpPr>
        <p:spPr>
          <a:xfrm>
            <a:off x="654905" y="1892299"/>
            <a:ext cx="547454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571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grpSp>
        <p:nvGrpSpPr>
          <p:cNvPr id="1574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57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73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577" name="2"/>
          <p:cNvGrpSpPr/>
          <p:nvPr/>
        </p:nvGrpSpPr>
        <p:grpSpPr>
          <a:xfrm>
            <a:off x="3749054" y="4870448"/>
            <a:ext cx="713756" cy="713756"/>
            <a:chOff x="0" y="0"/>
            <a:chExt cx="713755" cy="713755"/>
          </a:xfrm>
        </p:grpSpPr>
        <p:sp>
          <p:nvSpPr>
            <p:cNvPr id="157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76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580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57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79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583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58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82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2"/>
          <p:cNvSpPr txBox="1"/>
          <p:nvPr>
            <p:ph type="body" sz="quarter" idx="1"/>
          </p:nvPr>
        </p:nvSpPr>
        <p:spPr>
          <a:xfrm>
            <a:off x="1600200" y="2500313"/>
            <a:ext cx="6130925" cy="3241676"/>
          </a:xfrm>
          <a:prstGeom prst="rect">
            <a:avLst/>
          </a:prstGeom>
        </p:spPr>
        <p:txBody>
          <a:bodyPr anchor="t"/>
          <a:lstStyle/>
          <a:p>
            <a:pPr marL="183355" indent="-105429" defTabSz="449833">
              <a:spcBef>
                <a:spcPts val="3200"/>
              </a:spcBef>
              <a:buSzTx/>
              <a:buNone/>
              <a:defRPr sz="2002"/>
            </a:pPr>
            <a:r>
              <a:t>Gurmail Singh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Email: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Gurmail.Singh@wisc.edu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Please call me “Singh” (he/him/his)</a:t>
            </a:r>
          </a:p>
          <a:p>
            <a:pPr marL="183355" indent="-105429" defTabSz="449833">
              <a:spcBef>
                <a:spcPts val="1300"/>
              </a:spcBef>
              <a:buSzTx/>
              <a:buNone/>
              <a:defRPr sz="2002"/>
            </a:pPr>
            <a:r>
              <a:t>Teaching experience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BLM Girls College, Punjab, India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Khalsa College, Punjab, India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University of Regina, Saskatchewan, Canada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</a:p>
          <a:p>
            <a:pPr marL="0" indent="77926" defTabSz="449833">
              <a:spcBef>
                <a:spcPts val="0"/>
              </a:spcBef>
              <a:buSzTx/>
              <a:buNone/>
              <a:defRPr sz="2002"/>
            </a:pPr>
            <a:r>
              <a:t>Research Interests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Algebra and Artificial Intelligence</a:t>
            </a:r>
          </a:p>
        </p:txBody>
      </p:sp>
      <p:pic>
        <p:nvPicPr>
          <p:cNvPr id="17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2517775"/>
            <a:ext cx="3937000" cy="272732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ctangle 1"/>
          <p:cNvSpPr txBox="1"/>
          <p:nvPr>
            <p:ph type="title"/>
          </p:nvPr>
        </p:nvSpPr>
        <p:spPr>
          <a:xfrm>
            <a:off x="939800" y="914400"/>
            <a:ext cx="8324850" cy="676275"/>
          </a:xfrm>
          <a:prstGeom prst="rect">
            <a:avLst/>
          </a:prstGeom>
        </p:spPr>
        <p:txBody>
          <a:bodyPr/>
          <a:lstStyle>
            <a:lvl1pPr algn="l" defTabSz="537463">
              <a:defRPr sz="3956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Introductions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86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587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88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589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90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591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92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593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94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595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96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597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598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599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600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601" name="Instruction Set…"/>
          <p:cNvSpPr txBox="1"/>
          <p:nvPr/>
        </p:nvSpPr>
        <p:spPr>
          <a:xfrm>
            <a:off x="713195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602" name="code…"/>
          <p:cNvSpPr txBox="1"/>
          <p:nvPr/>
        </p:nvSpPr>
        <p:spPr>
          <a:xfrm>
            <a:off x="3452600" y="68627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...</a:t>
            </a:r>
          </a:p>
        </p:txBody>
      </p:sp>
      <p:sp>
        <p:nvSpPr>
          <p:cNvPr id="1603" name="operation…"/>
          <p:cNvSpPr txBox="1"/>
          <p:nvPr/>
        </p:nvSpPr>
        <p:spPr>
          <a:xfrm>
            <a:off x="4421000" y="68627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...</a:t>
            </a:r>
          </a:p>
        </p:txBody>
      </p:sp>
      <p:sp>
        <p:nvSpPr>
          <p:cNvPr id="1604" name="Line"/>
          <p:cNvSpPr/>
          <p:nvPr/>
        </p:nvSpPr>
        <p:spPr>
          <a:xfrm>
            <a:off x="3430277" y="72771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605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606" name="Instruction Set…"/>
          <p:cNvSpPr txBox="1"/>
          <p:nvPr/>
        </p:nvSpPr>
        <p:spPr>
          <a:xfrm>
            <a:off x="7075895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607" name="code…"/>
          <p:cNvSpPr txBox="1"/>
          <p:nvPr/>
        </p:nvSpPr>
        <p:spPr>
          <a:xfrm>
            <a:off x="9802600" y="68627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608" name="operation…"/>
          <p:cNvSpPr txBox="1"/>
          <p:nvPr/>
        </p:nvSpPr>
        <p:spPr>
          <a:xfrm>
            <a:off x="10771001" y="68627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609" name="Line"/>
          <p:cNvSpPr/>
          <p:nvPr/>
        </p:nvSpPr>
        <p:spPr>
          <a:xfrm>
            <a:off x="9780276" y="72771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610" name="discuss: what would happen if a CPU tried to execute an instruction for a different CPU?"/>
          <p:cNvSpPr txBox="1"/>
          <p:nvPr/>
        </p:nvSpPr>
        <p:spPr>
          <a:xfrm>
            <a:off x="4328045" y="2422847"/>
            <a:ext cx="434871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discuss: what would happen if a CPU tried to execute an instruction for a different CPU?</a:t>
            </a:r>
          </a:p>
        </p:txBody>
      </p:sp>
      <p:sp>
        <p:nvSpPr>
          <p:cNvPr id="1611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grpSp>
        <p:nvGrpSpPr>
          <p:cNvPr id="1614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61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1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17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61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1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20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6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1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23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6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2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2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6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2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2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62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2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3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63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3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35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63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634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638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63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637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641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63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640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644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64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643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647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64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4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50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64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649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653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65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652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656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65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655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659" name="0"/>
          <p:cNvGrpSpPr/>
          <p:nvPr/>
        </p:nvGrpSpPr>
        <p:grpSpPr>
          <a:xfrm>
            <a:off x="3749054" y="4870448"/>
            <a:ext cx="713756" cy="713756"/>
            <a:chOff x="0" y="0"/>
            <a:chExt cx="713755" cy="713755"/>
          </a:xfrm>
        </p:grpSpPr>
        <p:sp>
          <p:nvSpPr>
            <p:cNvPr id="165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5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664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665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66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667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68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669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70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671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72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673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74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675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676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677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678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679" name="Instruction Set…"/>
          <p:cNvSpPr txBox="1"/>
          <p:nvPr/>
        </p:nvSpPr>
        <p:spPr>
          <a:xfrm>
            <a:off x="713195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680" name="code…"/>
          <p:cNvSpPr txBox="1"/>
          <p:nvPr/>
        </p:nvSpPr>
        <p:spPr>
          <a:xfrm>
            <a:off x="3452600" y="68627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...</a:t>
            </a:r>
          </a:p>
        </p:txBody>
      </p:sp>
      <p:sp>
        <p:nvSpPr>
          <p:cNvPr id="1681" name="operation…"/>
          <p:cNvSpPr txBox="1"/>
          <p:nvPr/>
        </p:nvSpPr>
        <p:spPr>
          <a:xfrm>
            <a:off x="4421000" y="68627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...</a:t>
            </a:r>
          </a:p>
        </p:txBody>
      </p:sp>
      <p:sp>
        <p:nvSpPr>
          <p:cNvPr id="1682" name="Line"/>
          <p:cNvSpPr/>
          <p:nvPr/>
        </p:nvSpPr>
        <p:spPr>
          <a:xfrm>
            <a:off x="3430277" y="72771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685" name="Group"/>
          <p:cNvGrpSpPr/>
          <p:nvPr/>
        </p:nvGrpSpPr>
        <p:grpSpPr>
          <a:xfrm>
            <a:off x="7940557" y="2161356"/>
            <a:ext cx="1723643" cy="1316239"/>
            <a:chOff x="0" y="0"/>
            <a:chExt cx="1723642" cy="1316237"/>
          </a:xfrm>
        </p:grpSpPr>
        <p:pic>
          <p:nvPicPr>
            <p:cNvPr id="168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CPU Y"/>
            <p:cNvSpPr txBox="1"/>
            <p:nvPr/>
          </p:nvSpPr>
          <p:spPr>
            <a:xfrm>
              <a:off x="354390" y="428847"/>
              <a:ext cx="1014860" cy="458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CPU </a:t>
              </a:r>
              <a:r>
                <a:rPr b="1"/>
                <a:t>Y</a:t>
              </a:r>
            </a:p>
          </p:txBody>
        </p:sp>
      </p:grpSp>
      <p:sp>
        <p:nvSpPr>
          <p:cNvPr id="1686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687" name="Instruction Set…"/>
          <p:cNvSpPr txBox="1"/>
          <p:nvPr/>
        </p:nvSpPr>
        <p:spPr>
          <a:xfrm>
            <a:off x="7075895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688" name="code…"/>
          <p:cNvSpPr txBox="1"/>
          <p:nvPr/>
        </p:nvSpPr>
        <p:spPr>
          <a:xfrm>
            <a:off x="9802600" y="68627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689" name="operation…"/>
          <p:cNvSpPr txBox="1"/>
          <p:nvPr/>
        </p:nvSpPr>
        <p:spPr>
          <a:xfrm>
            <a:off x="10771001" y="68627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690" name="Line"/>
          <p:cNvSpPr/>
          <p:nvPr/>
        </p:nvSpPr>
        <p:spPr>
          <a:xfrm>
            <a:off x="9780276" y="72771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691" name="Dingbat X"/>
          <p:cNvSpPr/>
          <p:nvPr/>
        </p:nvSpPr>
        <p:spPr>
          <a:xfrm>
            <a:off x="8108684" y="3467649"/>
            <a:ext cx="1156257" cy="1366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EE23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692" name="a CPU can only run programs that use instructions it understands!"/>
          <p:cNvSpPr txBox="1"/>
          <p:nvPr/>
        </p:nvSpPr>
        <p:spPr>
          <a:xfrm>
            <a:off x="2044861" y="2120975"/>
            <a:ext cx="434871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a CPU can only run programs that use instructions it understands!</a:t>
            </a:r>
          </a:p>
        </p:txBody>
      </p:sp>
      <p:sp>
        <p:nvSpPr>
          <p:cNvPr id="1693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grpSp>
        <p:nvGrpSpPr>
          <p:cNvPr id="1696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69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9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99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69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9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02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70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0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05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70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0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08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70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0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11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70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1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14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71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1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17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71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16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720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7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719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723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7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722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726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7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25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729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72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2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32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73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731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735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73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734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738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73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737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741" name="0"/>
          <p:cNvGrpSpPr/>
          <p:nvPr/>
        </p:nvGrpSpPr>
        <p:grpSpPr>
          <a:xfrm>
            <a:off x="3749054" y="4870448"/>
            <a:ext cx="713756" cy="713756"/>
            <a:chOff x="0" y="0"/>
            <a:chExt cx="713755" cy="713755"/>
          </a:xfrm>
        </p:grpSpPr>
        <p:sp>
          <p:nvSpPr>
            <p:cNvPr id="173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4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A Program and CPU need to &quot;fit&quot;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A Program and CPU need to "fit"</a:t>
            </a:r>
          </a:p>
        </p:txBody>
      </p:sp>
      <p:grpSp>
        <p:nvGrpSpPr>
          <p:cNvPr id="1746" name="CPU Y"/>
          <p:cNvGrpSpPr/>
          <p:nvPr/>
        </p:nvGrpSpPr>
        <p:grpSpPr>
          <a:xfrm>
            <a:off x="8508999" y="3649810"/>
            <a:ext cx="2341267" cy="759174"/>
            <a:chOff x="0" y="0"/>
            <a:chExt cx="2341265" cy="759172"/>
          </a:xfrm>
        </p:grpSpPr>
        <p:sp>
          <p:nvSpPr>
            <p:cNvPr id="1744" name="Rectangle"/>
            <p:cNvSpPr/>
            <p:nvPr/>
          </p:nvSpPr>
          <p:spPr>
            <a:xfrm>
              <a:off x="-1" y="0"/>
              <a:ext cx="2341267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5" name="CPU Y"/>
            <p:cNvSpPr txBox="1"/>
            <p:nvPr/>
          </p:nvSpPr>
          <p:spPr>
            <a:xfrm>
              <a:off x="-1" y="138286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Y</a:t>
              </a:r>
            </a:p>
          </p:txBody>
        </p:sp>
      </p:grpSp>
      <p:sp>
        <p:nvSpPr>
          <p:cNvPr id="1747" name="Triangle"/>
          <p:cNvSpPr/>
          <p:nvPr/>
        </p:nvSpPr>
        <p:spPr>
          <a:xfrm rot="8100000">
            <a:off x="85590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48" name="Triangle"/>
          <p:cNvSpPr/>
          <p:nvPr/>
        </p:nvSpPr>
        <p:spPr>
          <a:xfrm rot="8100000">
            <a:off x="89400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49" name="Triangle"/>
          <p:cNvSpPr/>
          <p:nvPr/>
        </p:nvSpPr>
        <p:spPr>
          <a:xfrm rot="8100000">
            <a:off x="93210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50" name="Triangle"/>
          <p:cNvSpPr/>
          <p:nvPr/>
        </p:nvSpPr>
        <p:spPr>
          <a:xfrm rot="8100000">
            <a:off x="97401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51" name="Triangle"/>
          <p:cNvSpPr/>
          <p:nvPr/>
        </p:nvSpPr>
        <p:spPr>
          <a:xfrm rot="8100000">
            <a:off x="101211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52" name="Triangle"/>
          <p:cNvSpPr/>
          <p:nvPr/>
        </p:nvSpPr>
        <p:spPr>
          <a:xfrm rot="8100000">
            <a:off x="105021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765" name="Group"/>
          <p:cNvGrpSpPr/>
          <p:nvPr/>
        </p:nvGrpSpPr>
        <p:grpSpPr>
          <a:xfrm>
            <a:off x="8224043" y="2568226"/>
            <a:ext cx="2916091" cy="1363467"/>
            <a:chOff x="0" y="0"/>
            <a:chExt cx="2916090" cy="1363465"/>
          </a:xfrm>
        </p:grpSpPr>
        <p:grpSp>
          <p:nvGrpSpPr>
            <p:cNvPr id="1755" name="Program B"/>
            <p:cNvGrpSpPr/>
            <p:nvPr/>
          </p:nvGrpSpPr>
          <p:grpSpPr>
            <a:xfrm>
              <a:off x="284956" y="-1"/>
              <a:ext cx="2341268" cy="902347"/>
              <a:chOff x="0" y="0"/>
              <a:chExt cx="2341266" cy="902345"/>
            </a:xfrm>
          </p:grpSpPr>
          <p:sp>
            <p:nvSpPr>
              <p:cNvPr id="1753" name="Rectangle"/>
              <p:cNvSpPr/>
              <p:nvPr/>
            </p:nvSpPr>
            <p:spPr>
              <a:xfrm>
                <a:off x="0" y="-1"/>
                <a:ext cx="2341267" cy="902347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54" name="Program B"/>
              <p:cNvSpPr txBox="1"/>
              <p:nvPr/>
            </p:nvSpPr>
            <p:spPr>
              <a:xfrm>
                <a:off x="0" y="209872"/>
                <a:ext cx="234126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 B</a:t>
                </a:r>
              </a:p>
            </p:txBody>
          </p:sp>
        </p:grpSp>
        <p:sp>
          <p:nvSpPr>
            <p:cNvPr id="1756" name="Triangle"/>
            <p:cNvSpPr/>
            <p:nvPr/>
          </p:nvSpPr>
          <p:spPr>
            <a:xfrm rot="18900000">
              <a:off x="2474975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57" name="Triangle"/>
            <p:cNvSpPr/>
            <p:nvPr/>
          </p:nvSpPr>
          <p:spPr>
            <a:xfrm rot="18900000">
              <a:off x="2093975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58" name="Triangle"/>
            <p:cNvSpPr/>
            <p:nvPr/>
          </p:nvSpPr>
          <p:spPr>
            <a:xfrm rot="18900000">
              <a:off x="1712976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59" name="Triangle"/>
            <p:cNvSpPr/>
            <p:nvPr/>
          </p:nvSpPr>
          <p:spPr>
            <a:xfrm rot="18900000">
              <a:off x="1306574" y="729495"/>
              <a:ext cx="298031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60" name="Triangle"/>
            <p:cNvSpPr/>
            <p:nvPr/>
          </p:nvSpPr>
          <p:spPr>
            <a:xfrm rot="18900000">
              <a:off x="912875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61" name="Triangle"/>
            <p:cNvSpPr/>
            <p:nvPr/>
          </p:nvSpPr>
          <p:spPr>
            <a:xfrm rot="18900000">
              <a:off x="531875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62" name="Triangle"/>
            <p:cNvSpPr/>
            <p:nvPr/>
          </p:nvSpPr>
          <p:spPr>
            <a:xfrm rot="18900000">
              <a:off x="125474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63" name="Rectangle"/>
            <p:cNvSpPr/>
            <p:nvPr/>
          </p:nvSpPr>
          <p:spPr>
            <a:xfrm>
              <a:off x="0" y="604291"/>
              <a:ext cx="287190" cy="7591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64" name="Rectangle"/>
            <p:cNvSpPr/>
            <p:nvPr/>
          </p:nvSpPr>
          <p:spPr>
            <a:xfrm>
              <a:off x="2628901" y="604291"/>
              <a:ext cx="287190" cy="7591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66" name="Square"/>
          <p:cNvSpPr/>
          <p:nvPr/>
        </p:nvSpPr>
        <p:spPr>
          <a:xfrm>
            <a:off x="2412120" y="7612211"/>
            <a:ext cx="28719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767" name="Square"/>
          <p:cNvSpPr/>
          <p:nvPr/>
        </p:nvSpPr>
        <p:spPr>
          <a:xfrm>
            <a:off x="2996320" y="7612211"/>
            <a:ext cx="28719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768" name="Square"/>
          <p:cNvSpPr/>
          <p:nvPr/>
        </p:nvSpPr>
        <p:spPr>
          <a:xfrm>
            <a:off x="3580520" y="7612211"/>
            <a:ext cx="28719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769" name="Square"/>
          <p:cNvSpPr/>
          <p:nvPr/>
        </p:nvSpPr>
        <p:spPr>
          <a:xfrm>
            <a:off x="4164720" y="7612211"/>
            <a:ext cx="28719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1772" name="CPU X"/>
          <p:cNvGrpSpPr/>
          <p:nvPr/>
        </p:nvGrpSpPr>
        <p:grpSpPr>
          <a:xfrm>
            <a:off x="2412120" y="7891611"/>
            <a:ext cx="2341267" cy="759174"/>
            <a:chOff x="0" y="0"/>
            <a:chExt cx="2341266" cy="759172"/>
          </a:xfrm>
        </p:grpSpPr>
        <p:sp>
          <p:nvSpPr>
            <p:cNvPr id="1770" name="Rectangle"/>
            <p:cNvSpPr/>
            <p:nvPr/>
          </p:nvSpPr>
          <p:spPr>
            <a:xfrm>
              <a:off x="-1" y="0"/>
              <a:ext cx="2341268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1" name="CPU X"/>
            <p:cNvSpPr txBox="1"/>
            <p:nvPr/>
          </p:nvSpPr>
          <p:spPr>
            <a:xfrm>
              <a:off x="-1" y="138286"/>
              <a:ext cx="23412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grpSp>
        <p:nvGrpSpPr>
          <p:cNvPr id="1780" name="Group"/>
          <p:cNvGrpSpPr/>
          <p:nvPr/>
        </p:nvGrpSpPr>
        <p:grpSpPr>
          <a:xfrm>
            <a:off x="8520820" y="6632226"/>
            <a:ext cx="2341268" cy="1038575"/>
            <a:chOff x="0" y="0"/>
            <a:chExt cx="2341266" cy="1038573"/>
          </a:xfrm>
        </p:grpSpPr>
        <p:sp>
          <p:nvSpPr>
            <p:cNvPr id="1773" name="Square"/>
            <p:cNvSpPr/>
            <p:nvPr/>
          </p:nvSpPr>
          <p:spPr>
            <a:xfrm>
              <a:off x="292100" y="751383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4" name="Square"/>
            <p:cNvSpPr/>
            <p:nvPr/>
          </p:nvSpPr>
          <p:spPr>
            <a:xfrm>
              <a:off x="876300" y="751383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5" name="Square"/>
            <p:cNvSpPr/>
            <p:nvPr/>
          </p:nvSpPr>
          <p:spPr>
            <a:xfrm>
              <a:off x="1460501" y="751383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6" name="Square"/>
            <p:cNvSpPr/>
            <p:nvPr/>
          </p:nvSpPr>
          <p:spPr>
            <a:xfrm>
              <a:off x="2044701" y="751383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779" name="Program A"/>
            <p:cNvGrpSpPr/>
            <p:nvPr/>
          </p:nvGrpSpPr>
          <p:grpSpPr>
            <a:xfrm>
              <a:off x="0" y="-1"/>
              <a:ext cx="2341268" cy="759174"/>
              <a:chOff x="0" y="0"/>
              <a:chExt cx="2341266" cy="759172"/>
            </a:xfrm>
          </p:grpSpPr>
          <p:sp>
            <p:nvSpPr>
              <p:cNvPr id="1777" name="Rectangle"/>
              <p:cNvSpPr/>
              <p:nvPr/>
            </p:nvSpPr>
            <p:spPr>
              <a:xfrm>
                <a:off x="0" y="0"/>
                <a:ext cx="2341267" cy="759173"/>
              </a:xfrm>
              <a:prstGeom prst="rect">
                <a:avLst/>
              </a:prstGeom>
              <a:solidFill>
                <a:srgbClr val="1EB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78" name="Program A"/>
              <p:cNvSpPr txBox="1"/>
              <p:nvPr/>
            </p:nvSpPr>
            <p:spPr>
              <a:xfrm>
                <a:off x="0" y="138286"/>
                <a:ext cx="234126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 A</a:t>
                </a:r>
              </a:p>
            </p:txBody>
          </p:sp>
        </p:grpSp>
      </p:grpSp>
      <p:grpSp>
        <p:nvGrpSpPr>
          <p:cNvPr id="1783" name="CPU Y"/>
          <p:cNvGrpSpPr/>
          <p:nvPr/>
        </p:nvGrpSpPr>
        <p:grpSpPr>
          <a:xfrm>
            <a:off x="8520820" y="7891611"/>
            <a:ext cx="2341267" cy="759174"/>
            <a:chOff x="0" y="0"/>
            <a:chExt cx="2341266" cy="759172"/>
          </a:xfrm>
        </p:grpSpPr>
        <p:sp>
          <p:nvSpPr>
            <p:cNvPr id="1781" name="Rectangle"/>
            <p:cNvSpPr/>
            <p:nvPr/>
          </p:nvSpPr>
          <p:spPr>
            <a:xfrm>
              <a:off x="-1" y="0"/>
              <a:ext cx="2341268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2" name="CPU Y"/>
            <p:cNvSpPr txBox="1"/>
            <p:nvPr/>
          </p:nvSpPr>
          <p:spPr>
            <a:xfrm>
              <a:off x="-1" y="138286"/>
              <a:ext cx="23412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Y</a:t>
              </a:r>
            </a:p>
          </p:txBody>
        </p:sp>
      </p:grpSp>
      <p:sp>
        <p:nvSpPr>
          <p:cNvPr id="1784" name="Triangle"/>
          <p:cNvSpPr/>
          <p:nvPr/>
        </p:nvSpPr>
        <p:spPr>
          <a:xfrm rot="8100000">
            <a:off x="8570890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85" name="Triangle"/>
          <p:cNvSpPr/>
          <p:nvPr/>
        </p:nvSpPr>
        <p:spPr>
          <a:xfrm rot="8100000">
            <a:off x="8951890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86" name="Triangle"/>
          <p:cNvSpPr/>
          <p:nvPr/>
        </p:nvSpPr>
        <p:spPr>
          <a:xfrm rot="8100000">
            <a:off x="9332889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87" name="Triangle"/>
          <p:cNvSpPr/>
          <p:nvPr/>
        </p:nvSpPr>
        <p:spPr>
          <a:xfrm rot="8100000">
            <a:off x="9751990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88" name="Triangle"/>
          <p:cNvSpPr/>
          <p:nvPr/>
        </p:nvSpPr>
        <p:spPr>
          <a:xfrm rot="8100000">
            <a:off x="10132989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89" name="Triangle"/>
          <p:cNvSpPr/>
          <p:nvPr/>
        </p:nvSpPr>
        <p:spPr>
          <a:xfrm rot="8100000">
            <a:off x="10513989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792" name="Program B"/>
          <p:cNvGrpSpPr/>
          <p:nvPr/>
        </p:nvGrpSpPr>
        <p:grpSpPr>
          <a:xfrm>
            <a:off x="2416014" y="6532065"/>
            <a:ext cx="2341267" cy="902347"/>
            <a:chOff x="0" y="0"/>
            <a:chExt cx="2341266" cy="902345"/>
          </a:xfrm>
        </p:grpSpPr>
        <p:sp>
          <p:nvSpPr>
            <p:cNvPr id="1790" name="Rectangle"/>
            <p:cNvSpPr/>
            <p:nvPr/>
          </p:nvSpPr>
          <p:spPr>
            <a:xfrm>
              <a:off x="-1" y="0"/>
              <a:ext cx="2341268" cy="902346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1" name="Program B"/>
            <p:cNvSpPr txBox="1"/>
            <p:nvPr/>
          </p:nvSpPr>
          <p:spPr>
            <a:xfrm>
              <a:off x="-1" y="209872"/>
              <a:ext cx="23412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Program B</a:t>
              </a:r>
            </a:p>
          </p:txBody>
        </p:sp>
      </p:grpSp>
      <p:sp>
        <p:nvSpPr>
          <p:cNvPr id="1793" name="Triangle"/>
          <p:cNvSpPr/>
          <p:nvPr/>
        </p:nvSpPr>
        <p:spPr>
          <a:xfrm rot="18900000">
            <a:off x="4618732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4" name="Triangle"/>
          <p:cNvSpPr/>
          <p:nvPr/>
        </p:nvSpPr>
        <p:spPr>
          <a:xfrm rot="18900000">
            <a:off x="4225032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5" name="Triangle"/>
          <p:cNvSpPr/>
          <p:nvPr/>
        </p:nvSpPr>
        <p:spPr>
          <a:xfrm rot="18900000">
            <a:off x="3844033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6" name="Triangle"/>
          <p:cNvSpPr/>
          <p:nvPr/>
        </p:nvSpPr>
        <p:spPr>
          <a:xfrm rot="18900000">
            <a:off x="3437632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7" name="Triangle"/>
          <p:cNvSpPr/>
          <p:nvPr/>
        </p:nvSpPr>
        <p:spPr>
          <a:xfrm rot="18900000">
            <a:off x="3043933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8" name="Triangle"/>
          <p:cNvSpPr/>
          <p:nvPr/>
        </p:nvSpPr>
        <p:spPr>
          <a:xfrm rot="18900000">
            <a:off x="2662933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9" name="Triangle"/>
          <p:cNvSpPr/>
          <p:nvPr/>
        </p:nvSpPr>
        <p:spPr>
          <a:xfrm rot="18900000">
            <a:off x="2256533" y="7261560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00" name="Rectangle"/>
          <p:cNvSpPr/>
          <p:nvPr/>
        </p:nvSpPr>
        <p:spPr>
          <a:xfrm>
            <a:off x="2131059" y="7136358"/>
            <a:ext cx="287190" cy="7591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600">
                <a:solidFill>
                  <a:srgbClr val="FFFFFF"/>
                </a:solidFill>
              </a:defRPr>
            </a:pPr>
          </a:p>
        </p:txBody>
      </p:sp>
      <p:sp>
        <p:nvSpPr>
          <p:cNvPr id="1801" name="Rectangle"/>
          <p:cNvSpPr/>
          <p:nvPr/>
        </p:nvSpPr>
        <p:spPr>
          <a:xfrm>
            <a:off x="4759959" y="7136358"/>
            <a:ext cx="287191" cy="7591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600">
                <a:solidFill>
                  <a:srgbClr val="FFFFFF"/>
                </a:solidFill>
              </a:defRPr>
            </a:pPr>
          </a:p>
        </p:txBody>
      </p:sp>
      <p:sp>
        <p:nvSpPr>
          <p:cNvPr id="1802" name="Dingbat Check"/>
          <p:cNvSpPr/>
          <p:nvPr/>
        </p:nvSpPr>
        <p:spPr>
          <a:xfrm>
            <a:off x="6098891" y="2895595"/>
            <a:ext cx="1301514" cy="123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03" name="Dingbat X"/>
          <p:cNvSpPr/>
          <p:nvPr/>
        </p:nvSpPr>
        <p:spPr>
          <a:xfrm>
            <a:off x="6171538" y="6962252"/>
            <a:ext cx="1156256" cy="136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EE23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04" name="Rectangle"/>
          <p:cNvSpPr/>
          <p:nvPr/>
        </p:nvSpPr>
        <p:spPr>
          <a:xfrm>
            <a:off x="2400300" y="3370410"/>
            <a:ext cx="215162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05" name="Square"/>
          <p:cNvSpPr/>
          <p:nvPr/>
        </p:nvSpPr>
        <p:spPr>
          <a:xfrm>
            <a:off x="26924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06" name="Square"/>
          <p:cNvSpPr/>
          <p:nvPr/>
        </p:nvSpPr>
        <p:spPr>
          <a:xfrm>
            <a:off x="29845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07" name="Square"/>
          <p:cNvSpPr/>
          <p:nvPr/>
        </p:nvSpPr>
        <p:spPr>
          <a:xfrm>
            <a:off x="32766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08" name="Square"/>
          <p:cNvSpPr/>
          <p:nvPr/>
        </p:nvSpPr>
        <p:spPr>
          <a:xfrm>
            <a:off x="35687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09" name="Square"/>
          <p:cNvSpPr/>
          <p:nvPr/>
        </p:nvSpPr>
        <p:spPr>
          <a:xfrm>
            <a:off x="38608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10" name="Square"/>
          <p:cNvSpPr/>
          <p:nvPr/>
        </p:nvSpPr>
        <p:spPr>
          <a:xfrm>
            <a:off x="41529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11" name="Square"/>
          <p:cNvSpPr/>
          <p:nvPr/>
        </p:nvSpPr>
        <p:spPr>
          <a:xfrm>
            <a:off x="44450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1814" name="CPU X"/>
          <p:cNvGrpSpPr/>
          <p:nvPr/>
        </p:nvGrpSpPr>
        <p:grpSpPr>
          <a:xfrm>
            <a:off x="2400299" y="3637264"/>
            <a:ext cx="2341267" cy="797120"/>
            <a:chOff x="0" y="0"/>
            <a:chExt cx="2341265" cy="797119"/>
          </a:xfrm>
        </p:grpSpPr>
        <p:sp>
          <p:nvSpPr>
            <p:cNvPr id="1812" name="Rectangle"/>
            <p:cNvSpPr/>
            <p:nvPr/>
          </p:nvSpPr>
          <p:spPr>
            <a:xfrm>
              <a:off x="-1" y="-1"/>
              <a:ext cx="2341267" cy="79712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3" name="CPU X"/>
            <p:cNvSpPr txBox="1"/>
            <p:nvPr/>
          </p:nvSpPr>
          <p:spPr>
            <a:xfrm>
              <a:off x="-1" y="157259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grpSp>
        <p:nvGrpSpPr>
          <p:cNvPr id="1817" name="Program A"/>
          <p:cNvGrpSpPr/>
          <p:nvPr/>
        </p:nvGrpSpPr>
        <p:grpSpPr>
          <a:xfrm>
            <a:off x="2400299" y="2580926"/>
            <a:ext cx="2341267" cy="797120"/>
            <a:chOff x="0" y="0"/>
            <a:chExt cx="2341265" cy="797119"/>
          </a:xfrm>
        </p:grpSpPr>
        <p:sp>
          <p:nvSpPr>
            <p:cNvPr id="1815" name="Rectangle"/>
            <p:cNvSpPr/>
            <p:nvPr/>
          </p:nvSpPr>
          <p:spPr>
            <a:xfrm>
              <a:off x="-1" y="-1"/>
              <a:ext cx="2341267" cy="79712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6" name="Program A"/>
            <p:cNvSpPr txBox="1"/>
            <p:nvPr/>
          </p:nvSpPr>
          <p:spPr>
            <a:xfrm>
              <a:off x="-1" y="157259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Program 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A Program and CPU need to &quot;fit&quot;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A Program and CPU need to "fit"</a:t>
            </a:r>
          </a:p>
        </p:txBody>
      </p:sp>
      <p:sp>
        <p:nvSpPr>
          <p:cNvPr id="1820" name="Rectangle"/>
          <p:cNvSpPr/>
          <p:nvPr/>
        </p:nvSpPr>
        <p:spPr>
          <a:xfrm>
            <a:off x="2400300" y="3370410"/>
            <a:ext cx="215162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1" name="Square"/>
          <p:cNvSpPr/>
          <p:nvPr/>
        </p:nvSpPr>
        <p:spPr>
          <a:xfrm>
            <a:off x="26924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2" name="Square"/>
          <p:cNvSpPr/>
          <p:nvPr/>
        </p:nvSpPr>
        <p:spPr>
          <a:xfrm>
            <a:off x="29845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3" name="Square"/>
          <p:cNvSpPr/>
          <p:nvPr/>
        </p:nvSpPr>
        <p:spPr>
          <a:xfrm>
            <a:off x="32766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4" name="Square"/>
          <p:cNvSpPr/>
          <p:nvPr/>
        </p:nvSpPr>
        <p:spPr>
          <a:xfrm>
            <a:off x="35687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5" name="Square"/>
          <p:cNvSpPr/>
          <p:nvPr/>
        </p:nvSpPr>
        <p:spPr>
          <a:xfrm>
            <a:off x="38608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6" name="Square"/>
          <p:cNvSpPr/>
          <p:nvPr/>
        </p:nvSpPr>
        <p:spPr>
          <a:xfrm>
            <a:off x="41529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7" name="Square"/>
          <p:cNvSpPr/>
          <p:nvPr/>
        </p:nvSpPr>
        <p:spPr>
          <a:xfrm>
            <a:off x="44450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1830" name="CPU X"/>
          <p:cNvGrpSpPr/>
          <p:nvPr/>
        </p:nvGrpSpPr>
        <p:grpSpPr>
          <a:xfrm>
            <a:off x="2400299" y="3637264"/>
            <a:ext cx="2341267" cy="797120"/>
            <a:chOff x="0" y="0"/>
            <a:chExt cx="2341265" cy="797119"/>
          </a:xfrm>
        </p:grpSpPr>
        <p:sp>
          <p:nvSpPr>
            <p:cNvPr id="1828" name="Rectangle"/>
            <p:cNvSpPr/>
            <p:nvPr/>
          </p:nvSpPr>
          <p:spPr>
            <a:xfrm>
              <a:off x="-1" y="-1"/>
              <a:ext cx="2341267" cy="79712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9" name="CPU X"/>
            <p:cNvSpPr txBox="1"/>
            <p:nvPr/>
          </p:nvSpPr>
          <p:spPr>
            <a:xfrm>
              <a:off x="-1" y="157259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grpSp>
        <p:nvGrpSpPr>
          <p:cNvPr id="1833" name="Program A"/>
          <p:cNvGrpSpPr/>
          <p:nvPr/>
        </p:nvGrpSpPr>
        <p:grpSpPr>
          <a:xfrm>
            <a:off x="2400299" y="2580926"/>
            <a:ext cx="2341267" cy="797120"/>
            <a:chOff x="0" y="0"/>
            <a:chExt cx="2341265" cy="797119"/>
          </a:xfrm>
        </p:grpSpPr>
        <p:sp>
          <p:nvSpPr>
            <p:cNvPr id="1831" name="Rectangle"/>
            <p:cNvSpPr/>
            <p:nvPr/>
          </p:nvSpPr>
          <p:spPr>
            <a:xfrm>
              <a:off x="-1" y="-1"/>
              <a:ext cx="2341267" cy="79712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2" name="Program A"/>
            <p:cNvSpPr txBox="1"/>
            <p:nvPr/>
          </p:nvSpPr>
          <p:spPr>
            <a:xfrm>
              <a:off x="-1" y="157259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Program A</a:t>
              </a:r>
            </a:p>
          </p:txBody>
        </p:sp>
      </p:grpSp>
      <p:grpSp>
        <p:nvGrpSpPr>
          <p:cNvPr id="1836" name="CPU Y"/>
          <p:cNvGrpSpPr/>
          <p:nvPr/>
        </p:nvGrpSpPr>
        <p:grpSpPr>
          <a:xfrm>
            <a:off x="8508999" y="3624564"/>
            <a:ext cx="2341267" cy="797120"/>
            <a:chOff x="0" y="0"/>
            <a:chExt cx="2341265" cy="797119"/>
          </a:xfrm>
        </p:grpSpPr>
        <p:sp>
          <p:nvSpPr>
            <p:cNvPr id="1834" name="Rectangle"/>
            <p:cNvSpPr/>
            <p:nvPr/>
          </p:nvSpPr>
          <p:spPr>
            <a:xfrm>
              <a:off x="-1" y="-1"/>
              <a:ext cx="2341267" cy="79712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5" name="CPU Y"/>
            <p:cNvSpPr txBox="1"/>
            <p:nvPr/>
          </p:nvSpPr>
          <p:spPr>
            <a:xfrm>
              <a:off x="-1" y="157259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Y</a:t>
              </a:r>
            </a:p>
          </p:txBody>
        </p:sp>
      </p:grpSp>
      <p:sp>
        <p:nvSpPr>
          <p:cNvPr id="1837" name="Triangle"/>
          <p:cNvSpPr/>
          <p:nvPr/>
        </p:nvSpPr>
        <p:spPr>
          <a:xfrm rot="8100000">
            <a:off x="85590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38" name="Triangle"/>
          <p:cNvSpPr/>
          <p:nvPr/>
        </p:nvSpPr>
        <p:spPr>
          <a:xfrm rot="8100000">
            <a:off x="89400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39" name="Triangle"/>
          <p:cNvSpPr/>
          <p:nvPr/>
        </p:nvSpPr>
        <p:spPr>
          <a:xfrm rot="8100000">
            <a:off x="93210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40" name="Triangle"/>
          <p:cNvSpPr/>
          <p:nvPr/>
        </p:nvSpPr>
        <p:spPr>
          <a:xfrm rot="8100000">
            <a:off x="97401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41" name="Triangle"/>
          <p:cNvSpPr/>
          <p:nvPr/>
        </p:nvSpPr>
        <p:spPr>
          <a:xfrm rot="8100000">
            <a:off x="101211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42" name="Triangle"/>
          <p:cNvSpPr/>
          <p:nvPr/>
        </p:nvSpPr>
        <p:spPr>
          <a:xfrm rot="8100000">
            <a:off x="105021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855" name="Group"/>
          <p:cNvGrpSpPr/>
          <p:nvPr/>
        </p:nvGrpSpPr>
        <p:grpSpPr>
          <a:xfrm>
            <a:off x="8211343" y="2568226"/>
            <a:ext cx="2916091" cy="1363467"/>
            <a:chOff x="0" y="0"/>
            <a:chExt cx="2916090" cy="1363465"/>
          </a:xfrm>
        </p:grpSpPr>
        <p:grpSp>
          <p:nvGrpSpPr>
            <p:cNvPr id="1845" name="Program B"/>
            <p:cNvGrpSpPr/>
            <p:nvPr/>
          </p:nvGrpSpPr>
          <p:grpSpPr>
            <a:xfrm>
              <a:off x="297656" y="-1"/>
              <a:ext cx="2341268" cy="902347"/>
              <a:chOff x="0" y="0"/>
              <a:chExt cx="2341266" cy="902345"/>
            </a:xfrm>
          </p:grpSpPr>
          <p:sp>
            <p:nvSpPr>
              <p:cNvPr id="1843" name="Rectangle"/>
              <p:cNvSpPr/>
              <p:nvPr/>
            </p:nvSpPr>
            <p:spPr>
              <a:xfrm>
                <a:off x="0" y="-1"/>
                <a:ext cx="2341267" cy="902347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44" name="Program B"/>
              <p:cNvSpPr txBox="1"/>
              <p:nvPr/>
            </p:nvSpPr>
            <p:spPr>
              <a:xfrm>
                <a:off x="0" y="209872"/>
                <a:ext cx="234126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 B</a:t>
                </a:r>
              </a:p>
            </p:txBody>
          </p:sp>
        </p:grpSp>
        <p:sp>
          <p:nvSpPr>
            <p:cNvPr id="1846" name="Triangle"/>
            <p:cNvSpPr/>
            <p:nvPr/>
          </p:nvSpPr>
          <p:spPr>
            <a:xfrm rot="18900000">
              <a:off x="2487675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47" name="Triangle"/>
            <p:cNvSpPr/>
            <p:nvPr/>
          </p:nvSpPr>
          <p:spPr>
            <a:xfrm rot="18900000">
              <a:off x="2106675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48" name="Triangle"/>
            <p:cNvSpPr/>
            <p:nvPr/>
          </p:nvSpPr>
          <p:spPr>
            <a:xfrm rot="18900000">
              <a:off x="1725676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49" name="Triangle"/>
            <p:cNvSpPr/>
            <p:nvPr/>
          </p:nvSpPr>
          <p:spPr>
            <a:xfrm rot="18900000">
              <a:off x="1319274" y="729495"/>
              <a:ext cx="298031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50" name="Triangle"/>
            <p:cNvSpPr/>
            <p:nvPr/>
          </p:nvSpPr>
          <p:spPr>
            <a:xfrm rot="18900000">
              <a:off x="925575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51" name="Triangle"/>
            <p:cNvSpPr/>
            <p:nvPr/>
          </p:nvSpPr>
          <p:spPr>
            <a:xfrm rot="18900000">
              <a:off x="544575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52" name="Triangle"/>
            <p:cNvSpPr/>
            <p:nvPr/>
          </p:nvSpPr>
          <p:spPr>
            <a:xfrm rot="18900000">
              <a:off x="138174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53" name="Rectangle"/>
            <p:cNvSpPr/>
            <p:nvPr/>
          </p:nvSpPr>
          <p:spPr>
            <a:xfrm>
              <a:off x="0" y="604291"/>
              <a:ext cx="287190" cy="7591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4" name="Rectangle"/>
            <p:cNvSpPr/>
            <p:nvPr/>
          </p:nvSpPr>
          <p:spPr>
            <a:xfrm>
              <a:off x="2628901" y="604291"/>
              <a:ext cx="287190" cy="7591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56" name="Dingbat Check"/>
          <p:cNvSpPr/>
          <p:nvPr/>
        </p:nvSpPr>
        <p:spPr>
          <a:xfrm>
            <a:off x="6098891" y="2895595"/>
            <a:ext cx="1301514" cy="123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57" name="why haven't we noticed this yet for our Python programs?"/>
          <p:cNvSpPr txBox="1"/>
          <p:nvPr/>
        </p:nvSpPr>
        <p:spPr>
          <a:xfrm>
            <a:off x="2632892" y="6400800"/>
            <a:ext cx="773901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 sz="48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why haven't we noticed this yet for our Python programs?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Interpreter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Interpreters</a:t>
            </a:r>
          </a:p>
        </p:txBody>
      </p:sp>
      <p:grpSp>
        <p:nvGrpSpPr>
          <p:cNvPr id="1908" name="Group"/>
          <p:cNvGrpSpPr/>
          <p:nvPr/>
        </p:nvGrpSpPr>
        <p:grpSpPr>
          <a:xfrm>
            <a:off x="2138832" y="1945926"/>
            <a:ext cx="8727137" cy="2915636"/>
            <a:chOff x="0" y="0"/>
            <a:chExt cx="8727135" cy="2915634"/>
          </a:xfrm>
        </p:grpSpPr>
        <p:sp>
          <p:nvSpPr>
            <p:cNvPr id="1860" name="Rectangle"/>
            <p:cNvSpPr/>
            <p:nvPr/>
          </p:nvSpPr>
          <p:spPr>
            <a:xfrm>
              <a:off x="541575" y="1500684"/>
              <a:ext cx="1567474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1" name="Rectangle"/>
            <p:cNvSpPr/>
            <p:nvPr/>
          </p:nvSpPr>
          <p:spPr>
            <a:xfrm>
              <a:off x="0" y="1500684"/>
              <a:ext cx="2261706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2" name="Square"/>
            <p:cNvSpPr/>
            <p:nvPr/>
          </p:nvSpPr>
          <p:spPr>
            <a:xfrm>
              <a:off x="292100" y="1500684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3" name="Square"/>
            <p:cNvSpPr/>
            <p:nvPr/>
          </p:nvSpPr>
          <p:spPr>
            <a:xfrm>
              <a:off x="876300" y="1500684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4" name="Square"/>
            <p:cNvSpPr/>
            <p:nvPr/>
          </p:nvSpPr>
          <p:spPr>
            <a:xfrm>
              <a:off x="1168400" y="1500684"/>
              <a:ext cx="28719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5" name="Square"/>
            <p:cNvSpPr/>
            <p:nvPr/>
          </p:nvSpPr>
          <p:spPr>
            <a:xfrm>
              <a:off x="1460500" y="1500684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6" name="Square"/>
            <p:cNvSpPr/>
            <p:nvPr/>
          </p:nvSpPr>
          <p:spPr>
            <a:xfrm>
              <a:off x="1752600" y="1500684"/>
              <a:ext cx="28719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7" name="Square"/>
            <p:cNvSpPr/>
            <p:nvPr/>
          </p:nvSpPr>
          <p:spPr>
            <a:xfrm>
              <a:off x="2044700" y="1500684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870" name="CPU X"/>
            <p:cNvGrpSpPr/>
            <p:nvPr/>
          </p:nvGrpSpPr>
          <p:grpSpPr>
            <a:xfrm>
              <a:off x="0" y="1780084"/>
              <a:ext cx="2335264" cy="759174"/>
              <a:chOff x="0" y="0"/>
              <a:chExt cx="2335263" cy="759172"/>
            </a:xfrm>
          </p:grpSpPr>
          <p:sp>
            <p:nvSpPr>
              <p:cNvPr id="1868" name="Rectangle"/>
              <p:cNvSpPr/>
              <p:nvPr/>
            </p:nvSpPr>
            <p:spPr>
              <a:xfrm>
                <a:off x="-1" y="0"/>
                <a:ext cx="2335265" cy="759173"/>
              </a:xfrm>
              <a:prstGeom prst="rect">
                <a:avLst/>
              </a:pr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69" name="CPU X"/>
              <p:cNvSpPr txBox="1"/>
              <p:nvPr/>
            </p:nvSpPr>
            <p:spPr>
              <a:xfrm>
                <a:off x="-1" y="138286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CPU X</a:t>
                </a:r>
              </a:p>
            </p:txBody>
          </p:sp>
        </p:grpSp>
        <p:grpSp>
          <p:nvGrpSpPr>
            <p:cNvPr id="1873" name="python.exe (X)"/>
            <p:cNvGrpSpPr/>
            <p:nvPr/>
          </p:nvGrpSpPr>
          <p:grpSpPr>
            <a:xfrm>
              <a:off x="0" y="749300"/>
              <a:ext cx="2335264" cy="759175"/>
              <a:chOff x="0" y="0"/>
              <a:chExt cx="2335263" cy="759174"/>
            </a:xfrm>
          </p:grpSpPr>
          <p:sp>
            <p:nvSpPr>
              <p:cNvPr id="1871" name="Rectangle"/>
              <p:cNvSpPr/>
              <p:nvPr/>
            </p:nvSpPr>
            <p:spPr>
              <a:xfrm>
                <a:off x="-1" y="-1"/>
                <a:ext cx="2335265" cy="759176"/>
              </a:xfrm>
              <a:prstGeom prst="rect">
                <a:avLst/>
              </a:prstGeom>
              <a:solidFill>
                <a:srgbClr val="1EB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72" name="python.exe (X)"/>
              <p:cNvSpPr txBox="1"/>
              <p:nvPr/>
            </p:nvSpPr>
            <p:spPr>
              <a:xfrm>
                <a:off x="-1" y="138287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python.exe (X)</a:t>
                </a:r>
              </a:p>
            </p:txBody>
          </p:sp>
        </p:grpSp>
        <p:grpSp>
          <p:nvGrpSpPr>
            <p:cNvPr id="1876" name="CPU Y"/>
            <p:cNvGrpSpPr/>
            <p:nvPr/>
          </p:nvGrpSpPr>
          <p:grpSpPr>
            <a:xfrm>
              <a:off x="6108701" y="1780084"/>
              <a:ext cx="2341266" cy="759174"/>
              <a:chOff x="0" y="0"/>
              <a:chExt cx="2341264" cy="759172"/>
            </a:xfrm>
          </p:grpSpPr>
          <p:sp>
            <p:nvSpPr>
              <p:cNvPr id="1874" name="Rectangle"/>
              <p:cNvSpPr/>
              <p:nvPr/>
            </p:nvSpPr>
            <p:spPr>
              <a:xfrm>
                <a:off x="0" y="0"/>
                <a:ext cx="2341265" cy="75917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75" name="CPU Y"/>
              <p:cNvSpPr txBox="1"/>
              <p:nvPr/>
            </p:nvSpPr>
            <p:spPr>
              <a:xfrm>
                <a:off x="0" y="138286"/>
                <a:ext cx="2341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CPU Y</a:t>
                </a:r>
              </a:p>
            </p:txBody>
          </p:sp>
        </p:grpSp>
        <p:sp>
          <p:nvSpPr>
            <p:cNvPr id="1877" name="Triangle"/>
            <p:cNvSpPr/>
            <p:nvPr/>
          </p:nvSpPr>
          <p:spPr>
            <a:xfrm rot="8100000">
              <a:off x="6158770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78" name="Triangle"/>
            <p:cNvSpPr/>
            <p:nvPr/>
          </p:nvSpPr>
          <p:spPr>
            <a:xfrm rot="8100000">
              <a:off x="6539770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79" name="Triangle"/>
            <p:cNvSpPr/>
            <p:nvPr/>
          </p:nvSpPr>
          <p:spPr>
            <a:xfrm rot="8100000">
              <a:off x="6920769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80" name="Triangle"/>
            <p:cNvSpPr/>
            <p:nvPr/>
          </p:nvSpPr>
          <p:spPr>
            <a:xfrm rot="8100000">
              <a:off x="7339870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81" name="Triangle"/>
            <p:cNvSpPr/>
            <p:nvPr/>
          </p:nvSpPr>
          <p:spPr>
            <a:xfrm rot="8100000">
              <a:off x="7720869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82" name="Triangle"/>
            <p:cNvSpPr/>
            <p:nvPr/>
          </p:nvSpPr>
          <p:spPr>
            <a:xfrm rot="8100000">
              <a:off x="8101869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grpSp>
          <p:nvGrpSpPr>
            <p:cNvPr id="1895" name="Group"/>
            <p:cNvGrpSpPr/>
            <p:nvPr/>
          </p:nvGrpSpPr>
          <p:grpSpPr>
            <a:xfrm>
              <a:off x="5823744" y="698500"/>
              <a:ext cx="2903392" cy="1363466"/>
              <a:chOff x="0" y="0"/>
              <a:chExt cx="2903391" cy="1363465"/>
            </a:xfrm>
          </p:grpSpPr>
          <p:grpSp>
            <p:nvGrpSpPr>
              <p:cNvPr id="1885" name="python.exe (Y)"/>
              <p:cNvGrpSpPr/>
              <p:nvPr/>
            </p:nvGrpSpPr>
            <p:grpSpPr>
              <a:xfrm>
                <a:off x="284956" y="0"/>
                <a:ext cx="2341269" cy="902346"/>
                <a:chOff x="0" y="0"/>
                <a:chExt cx="2341267" cy="902345"/>
              </a:xfrm>
            </p:grpSpPr>
            <p:sp>
              <p:nvSpPr>
                <p:cNvPr id="1883" name="Rectangle"/>
                <p:cNvSpPr/>
                <p:nvPr/>
              </p:nvSpPr>
              <p:spPr>
                <a:xfrm>
                  <a:off x="0" y="-1"/>
                  <a:ext cx="2341268" cy="902347"/>
                </a:xfrm>
                <a:prstGeom prst="rect">
                  <a:avLst/>
                </a:pr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6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884" name="python.exe (Y)"/>
                <p:cNvSpPr txBox="1"/>
                <p:nvPr/>
              </p:nvSpPr>
              <p:spPr>
                <a:xfrm>
                  <a:off x="0" y="209872"/>
                  <a:ext cx="2341268" cy="482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b="0" sz="26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python.exe (Y)</a:t>
                  </a:r>
                </a:p>
              </p:txBody>
            </p:sp>
          </p:grpSp>
          <p:sp>
            <p:nvSpPr>
              <p:cNvPr id="1886" name="Triangle"/>
              <p:cNvSpPr/>
              <p:nvPr/>
            </p:nvSpPr>
            <p:spPr>
              <a:xfrm rot="18900000">
                <a:off x="2474976" y="729495"/>
                <a:ext cx="298030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87" name="Triangle"/>
              <p:cNvSpPr/>
              <p:nvPr/>
            </p:nvSpPr>
            <p:spPr>
              <a:xfrm rot="18900000">
                <a:off x="2093975" y="729495"/>
                <a:ext cx="298031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88" name="Triangle"/>
              <p:cNvSpPr/>
              <p:nvPr/>
            </p:nvSpPr>
            <p:spPr>
              <a:xfrm rot="18900000">
                <a:off x="1712976" y="729495"/>
                <a:ext cx="298029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89" name="Triangle"/>
              <p:cNvSpPr/>
              <p:nvPr/>
            </p:nvSpPr>
            <p:spPr>
              <a:xfrm rot="18900000">
                <a:off x="1306575" y="729495"/>
                <a:ext cx="298030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90" name="Triangle"/>
              <p:cNvSpPr/>
              <p:nvPr/>
            </p:nvSpPr>
            <p:spPr>
              <a:xfrm rot="18900000">
                <a:off x="912875" y="729495"/>
                <a:ext cx="298030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91" name="Triangle"/>
              <p:cNvSpPr/>
              <p:nvPr/>
            </p:nvSpPr>
            <p:spPr>
              <a:xfrm rot="18900000">
                <a:off x="531875" y="729495"/>
                <a:ext cx="298029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92" name="Triangle"/>
              <p:cNvSpPr/>
              <p:nvPr/>
            </p:nvSpPr>
            <p:spPr>
              <a:xfrm rot="18900000">
                <a:off x="125474" y="729495"/>
                <a:ext cx="298030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93" name="Rectangle"/>
              <p:cNvSpPr/>
              <p:nvPr/>
            </p:nvSpPr>
            <p:spPr>
              <a:xfrm>
                <a:off x="-1" y="604291"/>
                <a:ext cx="287190" cy="7591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94" name="Rectangle"/>
              <p:cNvSpPr/>
              <p:nvPr/>
            </p:nvSpPr>
            <p:spPr>
              <a:xfrm>
                <a:off x="2616202" y="604291"/>
                <a:ext cx="287190" cy="7591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898" name="program.py"/>
            <p:cNvGrpSpPr/>
            <p:nvPr/>
          </p:nvGrpSpPr>
          <p:grpSpPr>
            <a:xfrm>
              <a:off x="0" y="0"/>
              <a:ext cx="2335264" cy="759175"/>
              <a:chOff x="0" y="0"/>
              <a:chExt cx="2335263" cy="759174"/>
            </a:xfrm>
          </p:grpSpPr>
          <p:sp>
            <p:nvSpPr>
              <p:cNvPr id="1896" name="Rectangle"/>
              <p:cNvSpPr/>
              <p:nvPr/>
            </p:nvSpPr>
            <p:spPr>
              <a:xfrm>
                <a:off x="-1" y="-1"/>
                <a:ext cx="2335265" cy="759176"/>
              </a:xfrm>
              <a:prstGeom prst="rect">
                <a:avLst/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97" name="program.py"/>
              <p:cNvSpPr txBox="1"/>
              <p:nvPr/>
            </p:nvSpPr>
            <p:spPr>
              <a:xfrm>
                <a:off x="-1" y="138287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program.py</a:t>
                </a:r>
              </a:p>
            </p:txBody>
          </p:sp>
        </p:grpSp>
        <p:grpSp>
          <p:nvGrpSpPr>
            <p:cNvPr id="1901" name="program.py"/>
            <p:cNvGrpSpPr/>
            <p:nvPr/>
          </p:nvGrpSpPr>
          <p:grpSpPr>
            <a:xfrm>
              <a:off x="6102003" y="0"/>
              <a:ext cx="2354662" cy="759175"/>
              <a:chOff x="0" y="0"/>
              <a:chExt cx="2354661" cy="759174"/>
            </a:xfrm>
          </p:grpSpPr>
          <p:sp>
            <p:nvSpPr>
              <p:cNvPr id="1899" name="Rectangle"/>
              <p:cNvSpPr/>
              <p:nvPr/>
            </p:nvSpPr>
            <p:spPr>
              <a:xfrm>
                <a:off x="-1" y="-1"/>
                <a:ext cx="2354663" cy="759176"/>
              </a:xfrm>
              <a:prstGeom prst="rect">
                <a:avLst/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00" name="program.py"/>
              <p:cNvSpPr txBox="1"/>
              <p:nvPr/>
            </p:nvSpPr>
            <p:spPr>
              <a:xfrm>
                <a:off x="-1" y="138287"/>
                <a:ext cx="235466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program.py</a:t>
                </a:r>
              </a:p>
            </p:txBody>
          </p:sp>
        </p:grpSp>
        <p:sp>
          <p:nvSpPr>
            <p:cNvPr id="1902" name="Line"/>
            <p:cNvSpPr/>
            <p:nvPr/>
          </p:nvSpPr>
          <p:spPr>
            <a:xfrm>
              <a:off x="2369666" y="378172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03" name="Line"/>
            <p:cNvSpPr/>
            <p:nvPr/>
          </p:nvSpPr>
          <p:spPr>
            <a:xfrm>
              <a:off x="2369666" y="1267172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04" name="Line"/>
            <p:cNvSpPr/>
            <p:nvPr/>
          </p:nvSpPr>
          <p:spPr>
            <a:xfrm>
              <a:off x="2369666" y="2283173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05" name="same"/>
            <p:cNvSpPr txBox="1"/>
            <p:nvPr/>
          </p:nvSpPr>
          <p:spPr>
            <a:xfrm>
              <a:off x="4484491" y="553433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1EB001"/>
                  </a:solidFill>
                </a:defRPr>
              </a:lvl1pPr>
            </a:lstStyle>
            <a:p>
              <a:pPr/>
              <a:r>
                <a:t>same</a:t>
              </a:r>
            </a:p>
          </p:txBody>
        </p:sp>
        <p:sp>
          <p:nvSpPr>
            <p:cNvPr id="1906" name="different"/>
            <p:cNvSpPr txBox="1"/>
            <p:nvPr/>
          </p:nvSpPr>
          <p:spPr>
            <a:xfrm>
              <a:off x="4282606" y="1442434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EE230C"/>
                  </a:solidFill>
                </a:defRPr>
              </a:lvl1pPr>
            </a:lstStyle>
            <a:p>
              <a:pPr/>
              <a:r>
                <a:t>different</a:t>
              </a:r>
            </a:p>
          </p:txBody>
        </p:sp>
        <p:sp>
          <p:nvSpPr>
            <p:cNvPr id="1907" name="different"/>
            <p:cNvSpPr txBox="1"/>
            <p:nvPr/>
          </p:nvSpPr>
          <p:spPr>
            <a:xfrm>
              <a:off x="4282606" y="2458434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EE230C"/>
                  </a:solidFill>
                </a:defRPr>
              </a:lvl1pPr>
            </a:lstStyle>
            <a:p>
              <a:pPr/>
              <a:r>
                <a:t>different</a:t>
              </a:r>
            </a:p>
          </p:txBody>
        </p:sp>
      </p:grpSp>
      <p:sp>
        <p:nvSpPr>
          <p:cNvPr id="1909" name="Interpreters (such as python.exe) make it easier to run the same code on different machines"/>
          <p:cNvSpPr txBox="1"/>
          <p:nvPr/>
        </p:nvSpPr>
        <p:spPr>
          <a:xfrm>
            <a:off x="757360" y="6248398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FE9301"/>
                </a:solidFill>
              </a:defRPr>
            </a:pPr>
            <a:r>
              <a:t>Interpreters</a:t>
            </a:r>
            <a:r>
              <a:rPr>
                <a:solidFill>
                  <a:srgbClr val="000000"/>
                </a:solidFill>
              </a:rPr>
              <a:t> (such as python.exe) make it easier to run the same code on different machines</a:t>
            </a:r>
          </a:p>
        </p:txBody>
      </p:sp>
      <p:sp>
        <p:nvSpPr>
          <p:cNvPr id="1910" name="A compiler is another tool for running the same code on different CPUs"/>
          <p:cNvSpPr txBox="1"/>
          <p:nvPr/>
        </p:nvSpPr>
        <p:spPr>
          <a:xfrm>
            <a:off x="1978347" y="7391399"/>
            <a:ext cx="9060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 </a:t>
            </a:r>
            <a:r>
              <a:rPr>
                <a:solidFill>
                  <a:srgbClr val="FE9301"/>
                </a:solidFill>
              </a:rPr>
              <a:t>compiler</a:t>
            </a:r>
            <a:r>
              <a:t> is another tool for running the same code on different CPUs</a:t>
            </a:r>
          </a:p>
        </p:txBody>
      </p:sp>
      <p:sp>
        <p:nvSpPr>
          <p:cNvPr id="1911" name="python code"/>
          <p:cNvSpPr txBox="1"/>
          <p:nvPr/>
        </p:nvSpPr>
        <p:spPr>
          <a:xfrm>
            <a:off x="10794651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python code</a:t>
            </a:r>
          </a:p>
        </p:txBody>
      </p:sp>
      <p:sp>
        <p:nvSpPr>
          <p:cNvPr id="1912" name="machine code"/>
          <p:cNvSpPr txBox="1"/>
          <p:nvPr/>
        </p:nvSpPr>
        <p:spPr>
          <a:xfrm>
            <a:off x="10794651" y="3428998"/>
            <a:ext cx="1818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machine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Interpreter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Interpreters</a:t>
            </a:r>
          </a:p>
        </p:txBody>
      </p:sp>
      <p:grpSp>
        <p:nvGrpSpPr>
          <p:cNvPr id="1963" name="Group"/>
          <p:cNvGrpSpPr/>
          <p:nvPr/>
        </p:nvGrpSpPr>
        <p:grpSpPr>
          <a:xfrm>
            <a:off x="2138833" y="1864358"/>
            <a:ext cx="8739836" cy="2620827"/>
            <a:chOff x="0" y="-1"/>
            <a:chExt cx="8739835" cy="2620826"/>
          </a:xfrm>
        </p:grpSpPr>
        <p:sp>
          <p:nvSpPr>
            <p:cNvPr id="1915" name="Rectangle"/>
            <p:cNvSpPr/>
            <p:nvPr/>
          </p:nvSpPr>
          <p:spPr>
            <a:xfrm>
              <a:off x="0" y="1582252"/>
              <a:ext cx="223137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6" name="Square"/>
            <p:cNvSpPr/>
            <p:nvPr/>
          </p:nvSpPr>
          <p:spPr>
            <a:xfrm>
              <a:off x="292100" y="1582252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7" name="Square"/>
            <p:cNvSpPr/>
            <p:nvPr/>
          </p:nvSpPr>
          <p:spPr>
            <a:xfrm>
              <a:off x="584200" y="1582252"/>
              <a:ext cx="28719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8" name="Square"/>
            <p:cNvSpPr/>
            <p:nvPr/>
          </p:nvSpPr>
          <p:spPr>
            <a:xfrm>
              <a:off x="876300" y="1582252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9" name="Square"/>
            <p:cNvSpPr/>
            <p:nvPr/>
          </p:nvSpPr>
          <p:spPr>
            <a:xfrm>
              <a:off x="1168400" y="1582252"/>
              <a:ext cx="28719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0" name="Square"/>
            <p:cNvSpPr/>
            <p:nvPr/>
          </p:nvSpPr>
          <p:spPr>
            <a:xfrm>
              <a:off x="1460500" y="1582252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1" name="Square"/>
            <p:cNvSpPr/>
            <p:nvPr/>
          </p:nvSpPr>
          <p:spPr>
            <a:xfrm>
              <a:off x="1752600" y="1582252"/>
              <a:ext cx="28719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2" name="Square"/>
            <p:cNvSpPr/>
            <p:nvPr/>
          </p:nvSpPr>
          <p:spPr>
            <a:xfrm>
              <a:off x="2044700" y="1582252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925" name="CPU X"/>
            <p:cNvGrpSpPr/>
            <p:nvPr/>
          </p:nvGrpSpPr>
          <p:grpSpPr>
            <a:xfrm>
              <a:off x="0" y="1861652"/>
              <a:ext cx="2335264" cy="759174"/>
              <a:chOff x="0" y="0"/>
              <a:chExt cx="2335263" cy="759172"/>
            </a:xfrm>
          </p:grpSpPr>
          <p:sp>
            <p:nvSpPr>
              <p:cNvPr id="1923" name="Rectangle"/>
              <p:cNvSpPr/>
              <p:nvPr/>
            </p:nvSpPr>
            <p:spPr>
              <a:xfrm>
                <a:off x="-1" y="0"/>
                <a:ext cx="2335265" cy="759173"/>
              </a:xfrm>
              <a:prstGeom prst="rect">
                <a:avLst/>
              </a:pr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24" name="CPU X"/>
              <p:cNvSpPr txBox="1"/>
              <p:nvPr/>
            </p:nvSpPr>
            <p:spPr>
              <a:xfrm>
                <a:off x="-1" y="138286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CPU X</a:t>
                </a:r>
              </a:p>
            </p:txBody>
          </p:sp>
        </p:grpSp>
        <p:grpSp>
          <p:nvGrpSpPr>
            <p:cNvPr id="1928" name="python.exe (X)"/>
            <p:cNvGrpSpPr/>
            <p:nvPr/>
          </p:nvGrpSpPr>
          <p:grpSpPr>
            <a:xfrm>
              <a:off x="0" y="830867"/>
              <a:ext cx="2335264" cy="759175"/>
              <a:chOff x="0" y="0"/>
              <a:chExt cx="2335263" cy="759174"/>
            </a:xfrm>
          </p:grpSpPr>
          <p:sp>
            <p:nvSpPr>
              <p:cNvPr id="1926" name="Rectangle"/>
              <p:cNvSpPr/>
              <p:nvPr/>
            </p:nvSpPr>
            <p:spPr>
              <a:xfrm>
                <a:off x="-1" y="-1"/>
                <a:ext cx="2335265" cy="759176"/>
              </a:xfrm>
              <a:prstGeom prst="rect">
                <a:avLst/>
              </a:prstGeom>
              <a:solidFill>
                <a:srgbClr val="1EB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27" name="python.exe (X)"/>
              <p:cNvSpPr txBox="1"/>
              <p:nvPr/>
            </p:nvSpPr>
            <p:spPr>
              <a:xfrm>
                <a:off x="-1" y="138287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python.exe (X)</a:t>
                </a:r>
              </a:p>
            </p:txBody>
          </p:sp>
        </p:grpSp>
        <p:grpSp>
          <p:nvGrpSpPr>
            <p:cNvPr id="1931" name="CPU Y"/>
            <p:cNvGrpSpPr/>
            <p:nvPr/>
          </p:nvGrpSpPr>
          <p:grpSpPr>
            <a:xfrm>
              <a:off x="6101399" y="1861652"/>
              <a:ext cx="2360446" cy="759174"/>
              <a:chOff x="0" y="0"/>
              <a:chExt cx="2360445" cy="759172"/>
            </a:xfrm>
          </p:grpSpPr>
          <p:sp>
            <p:nvSpPr>
              <p:cNvPr id="1929" name="Rectangle"/>
              <p:cNvSpPr/>
              <p:nvPr/>
            </p:nvSpPr>
            <p:spPr>
              <a:xfrm>
                <a:off x="-1" y="0"/>
                <a:ext cx="2360447" cy="75917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30" name="CPU Y"/>
              <p:cNvSpPr txBox="1"/>
              <p:nvPr/>
            </p:nvSpPr>
            <p:spPr>
              <a:xfrm>
                <a:off x="-1" y="138286"/>
                <a:ext cx="236044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CPU Y</a:t>
                </a:r>
              </a:p>
            </p:txBody>
          </p:sp>
        </p:grpSp>
        <p:sp>
          <p:nvSpPr>
            <p:cNvPr id="1932" name="Triangle"/>
            <p:cNvSpPr/>
            <p:nvPr/>
          </p:nvSpPr>
          <p:spPr>
            <a:xfrm rot="8100000">
              <a:off x="6158770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33" name="Triangle"/>
            <p:cNvSpPr/>
            <p:nvPr/>
          </p:nvSpPr>
          <p:spPr>
            <a:xfrm rot="8100000">
              <a:off x="6539770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34" name="Triangle"/>
            <p:cNvSpPr/>
            <p:nvPr/>
          </p:nvSpPr>
          <p:spPr>
            <a:xfrm rot="8100000">
              <a:off x="6920769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35" name="Triangle"/>
            <p:cNvSpPr/>
            <p:nvPr/>
          </p:nvSpPr>
          <p:spPr>
            <a:xfrm rot="8100000">
              <a:off x="7339870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36" name="Triangle"/>
            <p:cNvSpPr/>
            <p:nvPr/>
          </p:nvSpPr>
          <p:spPr>
            <a:xfrm rot="8100000">
              <a:off x="7720869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37" name="Triangle"/>
            <p:cNvSpPr/>
            <p:nvPr/>
          </p:nvSpPr>
          <p:spPr>
            <a:xfrm rot="8100000">
              <a:off x="8101869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grpSp>
          <p:nvGrpSpPr>
            <p:cNvPr id="1950" name="Group"/>
            <p:cNvGrpSpPr/>
            <p:nvPr/>
          </p:nvGrpSpPr>
          <p:grpSpPr>
            <a:xfrm>
              <a:off x="5811044" y="780067"/>
              <a:ext cx="2928792" cy="1363468"/>
              <a:chOff x="0" y="0"/>
              <a:chExt cx="2928791" cy="1363466"/>
            </a:xfrm>
          </p:grpSpPr>
          <p:grpSp>
            <p:nvGrpSpPr>
              <p:cNvPr id="1940" name="python.exe (Y)"/>
              <p:cNvGrpSpPr/>
              <p:nvPr/>
            </p:nvGrpSpPr>
            <p:grpSpPr>
              <a:xfrm>
                <a:off x="288555" y="-1"/>
                <a:ext cx="2361836" cy="902347"/>
                <a:chOff x="0" y="0"/>
                <a:chExt cx="2361834" cy="902345"/>
              </a:xfrm>
            </p:grpSpPr>
            <p:sp>
              <p:nvSpPr>
                <p:cNvPr id="1938" name="Rectangle"/>
                <p:cNvSpPr/>
                <p:nvPr/>
              </p:nvSpPr>
              <p:spPr>
                <a:xfrm>
                  <a:off x="0" y="0"/>
                  <a:ext cx="2361835" cy="902346"/>
                </a:xfrm>
                <a:prstGeom prst="rect">
                  <a:avLst/>
                </a:pr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6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939" name="python.exe (Y)"/>
                <p:cNvSpPr txBox="1"/>
                <p:nvPr/>
              </p:nvSpPr>
              <p:spPr>
                <a:xfrm>
                  <a:off x="0" y="209872"/>
                  <a:ext cx="2361835" cy="482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b="0" sz="26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python.exe (Y)</a:t>
                  </a:r>
                </a:p>
              </p:txBody>
            </p:sp>
          </p:grpSp>
          <p:sp>
            <p:nvSpPr>
              <p:cNvPr id="1941" name="Triangle"/>
              <p:cNvSpPr/>
              <p:nvPr/>
            </p:nvSpPr>
            <p:spPr>
              <a:xfrm rot="18900000">
                <a:off x="2487676" y="729496"/>
                <a:ext cx="298030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2" name="Triangle"/>
              <p:cNvSpPr/>
              <p:nvPr/>
            </p:nvSpPr>
            <p:spPr>
              <a:xfrm rot="18900000">
                <a:off x="2106675" y="729496"/>
                <a:ext cx="298031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3" name="Triangle"/>
              <p:cNvSpPr/>
              <p:nvPr/>
            </p:nvSpPr>
            <p:spPr>
              <a:xfrm rot="18900000">
                <a:off x="1725676" y="729496"/>
                <a:ext cx="298029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4" name="Triangle"/>
              <p:cNvSpPr/>
              <p:nvPr/>
            </p:nvSpPr>
            <p:spPr>
              <a:xfrm rot="18900000">
                <a:off x="1319275" y="729496"/>
                <a:ext cx="298030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5" name="Triangle"/>
              <p:cNvSpPr/>
              <p:nvPr/>
            </p:nvSpPr>
            <p:spPr>
              <a:xfrm rot="18900000">
                <a:off x="925575" y="729496"/>
                <a:ext cx="298030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6" name="Triangle"/>
              <p:cNvSpPr/>
              <p:nvPr/>
            </p:nvSpPr>
            <p:spPr>
              <a:xfrm rot="18900000">
                <a:off x="544575" y="729496"/>
                <a:ext cx="298029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7" name="Triangle"/>
              <p:cNvSpPr/>
              <p:nvPr/>
            </p:nvSpPr>
            <p:spPr>
              <a:xfrm rot="18900000">
                <a:off x="138174" y="729496"/>
                <a:ext cx="298030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0" y="604291"/>
                <a:ext cx="287190" cy="7591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2641602" y="604291"/>
                <a:ext cx="287190" cy="7591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953" name="program.py"/>
            <p:cNvGrpSpPr/>
            <p:nvPr/>
          </p:nvGrpSpPr>
          <p:grpSpPr>
            <a:xfrm>
              <a:off x="0" y="81567"/>
              <a:ext cx="2335264" cy="759175"/>
              <a:chOff x="0" y="0"/>
              <a:chExt cx="2335263" cy="759174"/>
            </a:xfrm>
          </p:grpSpPr>
          <p:sp>
            <p:nvSpPr>
              <p:cNvPr id="1951" name="Rectangle"/>
              <p:cNvSpPr/>
              <p:nvPr/>
            </p:nvSpPr>
            <p:spPr>
              <a:xfrm>
                <a:off x="-1" y="-1"/>
                <a:ext cx="2335265" cy="759176"/>
              </a:xfrm>
              <a:prstGeom prst="rect">
                <a:avLst/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52" name="program.py"/>
              <p:cNvSpPr txBox="1"/>
              <p:nvPr/>
            </p:nvSpPr>
            <p:spPr>
              <a:xfrm>
                <a:off x="-1" y="138287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program.py</a:t>
                </a:r>
              </a:p>
            </p:txBody>
          </p:sp>
        </p:grpSp>
        <p:grpSp>
          <p:nvGrpSpPr>
            <p:cNvPr id="1956" name="program.py"/>
            <p:cNvGrpSpPr/>
            <p:nvPr/>
          </p:nvGrpSpPr>
          <p:grpSpPr>
            <a:xfrm>
              <a:off x="6102003" y="81567"/>
              <a:ext cx="2354662" cy="759175"/>
              <a:chOff x="0" y="0"/>
              <a:chExt cx="2354661" cy="759174"/>
            </a:xfrm>
          </p:grpSpPr>
          <p:sp>
            <p:nvSpPr>
              <p:cNvPr id="1954" name="Rectangle"/>
              <p:cNvSpPr/>
              <p:nvPr/>
            </p:nvSpPr>
            <p:spPr>
              <a:xfrm>
                <a:off x="-1" y="-1"/>
                <a:ext cx="2354663" cy="759176"/>
              </a:xfrm>
              <a:prstGeom prst="rect">
                <a:avLst/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55" name="program.py"/>
              <p:cNvSpPr txBox="1"/>
              <p:nvPr/>
            </p:nvSpPr>
            <p:spPr>
              <a:xfrm>
                <a:off x="-1" y="138287"/>
                <a:ext cx="235466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program.py</a:t>
                </a:r>
              </a:p>
            </p:txBody>
          </p:sp>
        </p:grpSp>
        <p:sp>
          <p:nvSpPr>
            <p:cNvPr id="1957" name="Line"/>
            <p:cNvSpPr/>
            <p:nvPr/>
          </p:nvSpPr>
          <p:spPr>
            <a:xfrm>
              <a:off x="2369666" y="459739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58" name="Line"/>
            <p:cNvSpPr/>
            <p:nvPr/>
          </p:nvSpPr>
          <p:spPr>
            <a:xfrm>
              <a:off x="2369666" y="1348740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59" name="Line"/>
            <p:cNvSpPr/>
            <p:nvPr/>
          </p:nvSpPr>
          <p:spPr>
            <a:xfrm>
              <a:off x="2369666" y="2364741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60" name="same"/>
            <p:cNvSpPr txBox="1"/>
            <p:nvPr/>
          </p:nvSpPr>
          <p:spPr>
            <a:xfrm>
              <a:off x="3849491" y="-2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1EB001"/>
                  </a:solidFill>
                </a:defRPr>
              </a:lvl1pPr>
            </a:lstStyle>
            <a:p>
              <a:pPr/>
              <a:r>
                <a:t>same</a:t>
              </a:r>
            </a:p>
          </p:txBody>
        </p:sp>
        <p:sp>
          <p:nvSpPr>
            <p:cNvPr id="1961" name="different"/>
            <p:cNvSpPr txBox="1"/>
            <p:nvPr/>
          </p:nvSpPr>
          <p:spPr>
            <a:xfrm>
              <a:off x="3647605" y="888999"/>
              <a:ext cx="1146425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EE230C"/>
                  </a:solidFill>
                </a:defRPr>
              </a:lvl1pPr>
            </a:lstStyle>
            <a:p>
              <a:pPr/>
              <a:r>
                <a:t>different</a:t>
              </a:r>
            </a:p>
          </p:txBody>
        </p:sp>
        <p:sp>
          <p:nvSpPr>
            <p:cNvPr id="1962" name="different"/>
            <p:cNvSpPr txBox="1"/>
            <p:nvPr/>
          </p:nvSpPr>
          <p:spPr>
            <a:xfrm>
              <a:off x="3647605" y="1905000"/>
              <a:ext cx="1146425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EE230C"/>
                  </a:solidFill>
                </a:defRPr>
              </a:lvl1pPr>
            </a:lstStyle>
            <a:p>
              <a:pPr/>
              <a:r>
                <a:t>different</a:t>
              </a:r>
            </a:p>
          </p:txBody>
        </p:sp>
      </p:grpSp>
      <p:sp>
        <p:nvSpPr>
          <p:cNvPr id="1964" name="Interpreters (such as python.exe) make it easier to run the same code on different machines"/>
          <p:cNvSpPr txBox="1"/>
          <p:nvPr/>
        </p:nvSpPr>
        <p:spPr>
          <a:xfrm>
            <a:off x="757360" y="6248398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FE9301"/>
                </a:solidFill>
              </a:defRPr>
            </a:pPr>
            <a:r>
              <a:t>Interpreters</a:t>
            </a:r>
            <a:r>
              <a:rPr>
                <a:solidFill>
                  <a:srgbClr val="000000"/>
                </a:solidFill>
              </a:rPr>
              <a:t> (such as python.exe) make it easier to run the same code on different machines</a:t>
            </a:r>
          </a:p>
        </p:txBody>
      </p:sp>
      <p:sp>
        <p:nvSpPr>
          <p:cNvPr id="1965" name="python code"/>
          <p:cNvSpPr txBox="1"/>
          <p:nvPr/>
        </p:nvSpPr>
        <p:spPr>
          <a:xfrm>
            <a:off x="10794651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python code</a:t>
            </a:r>
          </a:p>
        </p:txBody>
      </p:sp>
      <p:sp>
        <p:nvSpPr>
          <p:cNvPr id="1966" name="machine code"/>
          <p:cNvSpPr txBox="1"/>
          <p:nvPr/>
        </p:nvSpPr>
        <p:spPr>
          <a:xfrm>
            <a:off x="10794651" y="3428998"/>
            <a:ext cx="1818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machine code</a:t>
            </a:r>
          </a:p>
        </p:txBody>
      </p:sp>
      <p:sp>
        <p:nvSpPr>
          <p:cNvPr id="1967" name="Discuss: if all CPUs had the instruction set,…"/>
          <p:cNvSpPr txBox="1"/>
          <p:nvPr/>
        </p:nvSpPr>
        <p:spPr>
          <a:xfrm>
            <a:off x="1533475" y="7420767"/>
            <a:ext cx="9937850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EE230C"/>
                </a:solidFill>
              </a:defRPr>
            </a:pPr>
            <a:r>
              <a:t>Discuss: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if all CPUs had the instruction set,</a:t>
            </a: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>
              <a:defRPr b="0" i="1" sz="48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would we still need a Python interpreter?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7050" y="1701356"/>
            <a:ext cx="4298011" cy="26692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2" name="1"/>
          <p:cNvGrpSpPr/>
          <p:nvPr/>
        </p:nvGrpSpPr>
        <p:grpSpPr>
          <a:xfrm>
            <a:off x="1498600" y="4019424"/>
            <a:ext cx="902346" cy="902347"/>
            <a:chOff x="0" y="0"/>
            <a:chExt cx="902345" cy="902345"/>
          </a:xfrm>
        </p:grpSpPr>
        <p:sp>
          <p:nvSpPr>
            <p:cNvPr id="1970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71" name="1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973" name="Hardware"/>
          <p:cNvSpPr txBox="1"/>
          <p:nvPr/>
        </p:nvSpPr>
        <p:spPr>
          <a:xfrm>
            <a:off x="2819400" y="4241997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Hardware</a:t>
            </a:r>
          </a:p>
        </p:txBody>
      </p:sp>
      <p:grpSp>
        <p:nvGrpSpPr>
          <p:cNvPr id="1976" name="2"/>
          <p:cNvGrpSpPr/>
          <p:nvPr/>
        </p:nvGrpSpPr>
        <p:grpSpPr>
          <a:xfrm>
            <a:off x="1498600" y="5162424"/>
            <a:ext cx="902346" cy="902347"/>
            <a:chOff x="0" y="0"/>
            <a:chExt cx="902345" cy="902345"/>
          </a:xfrm>
        </p:grpSpPr>
        <p:sp>
          <p:nvSpPr>
            <p:cNvPr id="1974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75" name="2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977" name="Operating System"/>
          <p:cNvSpPr txBox="1"/>
          <p:nvPr/>
        </p:nvSpPr>
        <p:spPr>
          <a:xfrm>
            <a:off x="2819400" y="5384997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Operating System</a:t>
            </a:r>
          </a:p>
        </p:txBody>
      </p:sp>
      <p:grpSp>
        <p:nvGrpSpPr>
          <p:cNvPr id="1980" name="3"/>
          <p:cNvGrpSpPr/>
          <p:nvPr/>
        </p:nvGrpSpPr>
        <p:grpSpPr>
          <a:xfrm>
            <a:off x="1498600" y="6305424"/>
            <a:ext cx="902346" cy="902347"/>
            <a:chOff x="0" y="0"/>
            <a:chExt cx="902345" cy="902345"/>
          </a:xfrm>
        </p:grpSpPr>
        <p:sp>
          <p:nvSpPr>
            <p:cNvPr id="1978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79" name="3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981" name="Dependencies"/>
          <p:cNvSpPr txBox="1"/>
          <p:nvPr/>
        </p:nvSpPr>
        <p:spPr>
          <a:xfrm>
            <a:off x="2819400" y="6527997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Dependencies</a:t>
            </a:r>
          </a:p>
        </p:txBody>
      </p:sp>
      <p:pic>
        <p:nvPicPr>
          <p:cNvPr id="19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0086" y="3262286"/>
            <a:ext cx="1705027" cy="1705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9160" t="22055" r="39159" b="22048"/>
          <a:stretch>
            <a:fillRect/>
          </a:stretch>
        </p:blipFill>
        <p:spPr>
          <a:xfrm>
            <a:off x="8580735" y="4382183"/>
            <a:ext cx="1348185" cy="1955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fill="norm" stroke="1" extrusionOk="0">
                <a:moveTo>
                  <a:pt x="10759" y="1"/>
                </a:moveTo>
                <a:cubicBezTo>
                  <a:pt x="10270" y="-8"/>
                  <a:pt x="9774" y="35"/>
                  <a:pt x="9417" y="128"/>
                </a:cubicBezTo>
                <a:cubicBezTo>
                  <a:pt x="8690" y="317"/>
                  <a:pt x="7962" y="769"/>
                  <a:pt x="7618" y="1252"/>
                </a:cubicBezTo>
                <a:cubicBezTo>
                  <a:pt x="7346" y="1633"/>
                  <a:pt x="7346" y="1637"/>
                  <a:pt x="7293" y="3375"/>
                </a:cubicBezTo>
                <a:cubicBezTo>
                  <a:pt x="7259" y="4484"/>
                  <a:pt x="7195" y="5187"/>
                  <a:pt x="7122" y="5305"/>
                </a:cubicBezTo>
                <a:cubicBezTo>
                  <a:pt x="6782" y="5850"/>
                  <a:pt x="6101" y="6711"/>
                  <a:pt x="5182" y="7755"/>
                </a:cubicBezTo>
                <a:cubicBezTo>
                  <a:pt x="3700" y="9440"/>
                  <a:pt x="3374" y="9943"/>
                  <a:pt x="3326" y="10599"/>
                </a:cubicBezTo>
                <a:cubicBezTo>
                  <a:pt x="3289" y="11096"/>
                  <a:pt x="3260" y="11149"/>
                  <a:pt x="2849" y="11553"/>
                </a:cubicBezTo>
                <a:cubicBezTo>
                  <a:pt x="2446" y="11950"/>
                  <a:pt x="1954" y="12229"/>
                  <a:pt x="1819" y="12135"/>
                </a:cubicBezTo>
                <a:cubicBezTo>
                  <a:pt x="1787" y="12114"/>
                  <a:pt x="1679" y="12119"/>
                  <a:pt x="1583" y="12148"/>
                </a:cubicBezTo>
                <a:cubicBezTo>
                  <a:pt x="1487" y="12176"/>
                  <a:pt x="1387" y="12209"/>
                  <a:pt x="1361" y="12214"/>
                </a:cubicBezTo>
                <a:cubicBezTo>
                  <a:pt x="541" y="12384"/>
                  <a:pt x="487" y="12406"/>
                  <a:pt x="369" y="12643"/>
                </a:cubicBezTo>
                <a:cubicBezTo>
                  <a:pt x="303" y="12776"/>
                  <a:pt x="270" y="13049"/>
                  <a:pt x="292" y="13251"/>
                </a:cubicBezTo>
                <a:cubicBezTo>
                  <a:pt x="350" y="13773"/>
                  <a:pt x="335" y="14129"/>
                  <a:pt x="248" y="14323"/>
                </a:cubicBezTo>
                <a:cubicBezTo>
                  <a:pt x="207" y="14415"/>
                  <a:pt x="153" y="14663"/>
                  <a:pt x="127" y="14870"/>
                </a:cubicBezTo>
                <a:cubicBezTo>
                  <a:pt x="84" y="15209"/>
                  <a:pt x="100" y="15257"/>
                  <a:pt x="305" y="15356"/>
                </a:cubicBezTo>
                <a:cubicBezTo>
                  <a:pt x="679" y="15537"/>
                  <a:pt x="2188" y="15835"/>
                  <a:pt x="3376" y="15964"/>
                </a:cubicBezTo>
                <a:cubicBezTo>
                  <a:pt x="3547" y="15983"/>
                  <a:pt x="3811" y="16030"/>
                  <a:pt x="3961" y="16073"/>
                </a:cubicBezTo>
                <a:cubicBezTo>
                  <a:pt x="4112" y="16115"/>
                  <a:pt x="4283" y="16161"/>
                  <a:pt x="4343" y="16170"/>
                </a:cubicBezTo>
                <a:cubicBezTo>
                  <a:pt x="4403" y="16179"/>
                  <a:pt x="4601" y="16231"/>
                  <a:pt x="4782" y="16284"/>
                </a:cubicBezTo>
                <a:cubicBezTo>
                  <a:pt x="5435" y="16475"/>
                  <a:pt x="5738" y="16520"/>
                  <a:pt x="6378" y="16520"/>
                </a:cubicBezTo>
                <a:cubicBezTo>
                  <a:pt x="7201" y="16520"/>
                  <a:pt x="7588" y="16368"/>
                  <a:pt x="8037" y="15885"/>
                </a:cubicBezTo>
                <a:cubicBezTo>
                  <a:pt x="8219" y="15689"/>
                  <a:pt x="8471" y="15497"/>
                  <a:pt x="8590" y="15452"/>
                </a:cubicBezTo>
                <a:cubicBezTo>
                  <a:pt x="8710" y="15407"/>
                  <a:pt x="9310" y="15358"/>
                  <a:pt x="9926" y="15343"/>
                </a:cubicBezTo>
                <a:cubicBezTo>
                  <a:pt x="10746" y="15322"/>
                  <a:pt x="11143" y="15342"/>
                  <a:pt x="11732" y="15430"/>
                </a:cubicBezTo>
                <a:cubicBezTo>
                  <a:pt x="11795" y="15440"/>
                  <a:pt x="11847" y="15444"/>
                  <a:pt x="11916" y="15456"/>
                </a:cubicBezTo>
                <a:cubicBezTo>
                  <a:pt x="12933" y="15623"/>
                  <a:pt x="13184" y="15721"/>
                  <a:pt x="13366" y="16017"/>
                </a:cubicBezTo>
                <a:cubicBezTo>
                  <a:pt x="13535" y="16292"/>
                  <a:pt x="13799" y="16456"/>
                  <a:pt x="14269" y="16572"/>
                </a:cubicBezTo>
                <a:cubicBezTo>
                  <a:pt x="14718" y="16682"/>
                  <a:pt x="15292" y="16692"/>
                  <a:pt x="15782" y="16599"/>
                </a:cubicBezTo>
                <a:cubicBezTo>
                  <a:pt x="15982" y="16561"/>
                  <a:pt x="16169" y="16535"/>
                  <a:pt x="16195" y="16546"/>
                </a:cubicBezTo>
                <a:cubicBezTo>
                  <a:pt x="16222" y="16557"/>
                  <a:pt x="16311" y="16503"/>
                  <a:pt x="16392" y="16424"/>
                </a:cubicBezTo>
                <a:cubicBezTo>
                  <a:pt x="16550" y="16269"/>
                  <a:pt x="17970" y="15482"/>
                  <a:pt x="18459" y="15281"/>
                </a:cubicBezTo>
                <a:cubicBezTo>
                  <a:pt x="19425" y="14882"/>
                  <a:pt x="20523" y="14300"/>
                  <a:pt x="20627" y="14126"/>
                </a:cubicBezTo>
                <a:cubicBezTo>
                  <a:pt x="20802" y="13836"/>
                  <a:pt x="20669" y="13671"/>
                  <a:pt x="19870" y="13146"/>
                </a:cubicBezTo>
                <a:cubicBezTo>
                  <a:pt x="19194" y="12702"/>
                  <a:pt x="19138" y="12638"/>
                  <a:pt x="19006" y="12240"/>
                </a:cubicBezTo>
                <a:cubicBezTo>
                  <a:pt x="18908" y="11947"/>
                  <a:pt x="18777" y="11751"/>
                  <a:pt x="18580" y="11610"/>
                </a:cubicBezTo>
                <a:lnTo>
                  <a:pt x="18287" y="11404"/>
                </a:lnTo>
                <a:lnTo>
                  <a:pt x="18453" y="10954"/>
                </a:lnTo>
                <a:cubicBezTo>
                  <a:pt x="18803" y="9978"/>
                  <a:pt x="18367" y="9257"/>
                  <a:pt x="15922" y="6740"/>
                </a:cubicBezTo>
                <a:cubicBezTo>
                  <a:pt x="15045" y="5838"/>
                  <a:pt x="14253" y="4955"/>
                  <a:pt x="14160" y="4775"/>
                </a:cubicBezTo>
                <a:cubicBezTo>
                  <a:pt x="14035" y="4532"/>
                  <a:pt x="13969" y="4103"/>
                  <a:pt x="13913" y="3108"/>
                </a:cubicBezTo>
                <a:cubicBezTo>
                  <a:pt x="13871" y="2371"/>
                  <a:pt x="13794" y="1679"/>
                  <a:pt x="13741" y="1568"/>
                </a:cubicBezTo>
                <a:cubicBezTo>
                  <a:pt x="13433" y="919"/>
                  <a:pt x="12821" y="406"/>
                  <a:pt x="12075" y="176"/>
                </a:cubicBezTo>
                <a:cubicBezTo>
                  <a:pt x="11732" y="70"/>
                  <a:pt x="11248" y="10"/>
                  <a:pt x="10759" y="1"/>
                </a:cubicBezTo>
                <a:close/>
                <a:moveTo>
                  <a:pt x="5596" y="17561"/>
                </a:moveTo>
                <a:cubicBezTo>
                  <a:pt x="5383" y="17551"/>
                  <a:pt x="5161" y="17609"/>
                  <a:pt x="5055" y="17745"/>
                </a:cubicBezTo>
                <a:cubicBezTo>
                  <a:pt x="4907" y="17936"/>
                  <a:pt x="5022" y="18202"/>
                  <a:pt x="5284" y="18275"/>
                </a:cubicBezTo>
                <a:cubicBezTo>
                  <a:pt x="5403" y="18308"/>
                  <a:pt x="5556" y="18321"/>
                  <a:pt x="5627" y="18305"/>
                </a:cubicBezTo>
                <a:cubicBezTo>
                  <a:pt x="5699" y="18289"/>
                  <a:pt x="5799" y="18275"/>
                  <a:pt x="5850" y="18275"/>
                </a:cubicBezTo>
                <a:cubicBezTo>
                  <a:pt x="5986" y="18275"/>
                  <a:pt x="6145" y="17942"/>
                  <a:pt x="6079" y="17798"/>
                </a:cubicBezTo>
                <a:cubicBezTo>
                  <a:pt x="6012" y="17653"/>
                  <a:pt x="5808" y="17572"/>
                  <a:pt x="5596" y="17561"/>
                </a:cubicBezTo>
                <a:close/>
                <a:moveTo>
                  <a:pt x="1119" y="17806"/>
                </a:moveTo>
                <a:cubicBezTo>
                  <a:pt x="77" y="17806"/>
                  <a:pt x="0" y="17813"/>
                  <a:pt x="0" y="17933"/>
                </a:cubicBezTo>
                <a:cubicBezTo>
                  <a:pt x="0" y="18031"/>
                  <a:pt x="81" y="18070"/>
                  <a:pt x="318" y="18086"/>
                </a:cubicBezTo>
                <a:lnTo>
                  <a:pt x="629" y="18108"/>
                </a:lnTo>
                <a:lnTo>
                  <a:pt x="661" y="19649"/>
                </a:lnTo>
                <a:cubicBezTo>
                  <a:pt x="684" y="20982"/>
                  <a:pt x="666" y="21197"/>
                  <a:pt x="534" y="21263"/>
                </a:cubicBezTo>
                <a:cubicBezTo>
                  <a:pt x="450" y="21306"/>
                  <a:pt x="295" y="21326"/>
                  <a:pt x="191" y="21307"/>
                </a:cubicBezTo>
                <a:cubicBezTo>
                  <a:pt x="60" y="21284"/>
                  <a:pt x="0" y="21306"/>
                  <a:pt x="0" y="21381"/>
                </a:cubicBezTo>
                <a:cubicBezTo>
                  <a:pt x="0" y="21477"/>
                  <a:pt x="224" y="21486"/>
                  <a:pt x="2041" y="21486"/>
                </a:cubicBezTo>
                <a:lnTo>
                  <a:pt x="4089" y="21486"/>
                </a:lnTo>
                <a:lnTo>
                  <a:pt x="4089" y="20988"/>
                </a:lnTo>
                <a:lnTo>
                  <a:pt x="4089" y="20484"/>
                </a:lnTo>
                <a:lnTo>
                  <a:pt x="3809" y="20484"/>
                </a:lnTo>
                <a:cubicBezTo>
                  <a:pt x="3550" y="20484"/>
                  <a:pt x="3524" y="20506"/>
                  <a:pt x="3478" y="20786"/>
                </a:cubicBezTo>
                <a:cubicBezTo>
                  <a:pt x="3406" y="21229"/>
                  <a:pt x="3295" y="21289"/>
                  <a:pt x="2537" y="21289"/>
                </a:cubicBezTo>
                <a:cubicBezTo>
                  <a:pt x="2161" y="21289"/>
                  <a:pt x="1835" y="21252"/>
                  <a:pt x="1768" y="21206"/>
                </a:cubicBezTo>
                <a:cubicBezTo>
                  <a:pt x="1684" y="21148"/>
                  <a:pt x="1653" y="20715"/>
                  <a:pt x="1653" y="19679"/>
                </a:cubicBezTo>
                <a:cubicBezTo>
                  <a:pt x="1653" y="18182"/>
                  <a:pt x="1679" y="18073"/>
                  <a:pt x="2060" y="18073"/>
                </a:cubicBezTo>
                <a:cubicBezTo>
                  <a:pt x="2170" y="18073"/>
                  <a:pt x="2238" y="18022"/>
                  <a:pt x="2238" y="17938"/>
                </a:cubicBezTo>
                <a:cubicBezTo>
                  <a:pt x="2238" y="17812"/>
                  <a:pt x="2173" y="17806"/>
                  <a:pt x="1119" y="17806"/>
                </a:cubicBezTo>
                <a:close/>
                <a:moveTo>
                  <a:pt x="20996" y="18541"/>
                </a:moveTo>
                <a:cubicBezTo>
                  <a:pt x="20758" y="18541"/>
                  <a:pt x="20719" y="18561"/>
                  <a:pt x="20805" y="18633"/>
                </a:cubicBezTo>
                <a:cubicBezTo>
                  <a:pt x="20865" y="18682"/>
                  <a:pt x="20885" y="18741"/>
                  <a:pt x="20850" y="18765"/>
                </a:cubicBezTo>
                <a:cubicBezTo>
                  <a:pt x="20814" y="18789"/>
                  <a:pt x="20970" y="18808"/>
                  <a:pt x="21193" y="18808"/>
                </a:cubicBezTo>
                <a:cubicBezTo>
                  <a:pt x="21495" y="18808"/>
                  <a:pt x="21600" y="18780"/>
                  <a:pt x="21600" y="18703"/>
                </a:cubicBezTo>
                <a:cubicBezTo>
                  <a:pt x="21600" y="18645"/>
                  <a:pt x="21561" y="18617"/>
                  <a:pt x="21511" y="18638"/>
                </a:cubicBezTo>
                <a:cubicBezTo>
                  <a:pt x="21461" y="18659"/>
                  <a:pt x="21392" y="18648"/>
                  <a:pt x="21358" y="18611"/>
                </a:cubicBezTo>
                <a:cubicBezTo>
                  <a:pt x="21325" y="18573"/>
                  <a:pt x="21160" y="18541"/>
                  <a:pt x="20996" y="18541"/>
                </a:cubicBezTo>
                <a:close/>
                <a:moveTo>
                  <a:pt x="5729" y="18804"/>
                </a:moveTo>
                <a:cubicBezTo>
                  <a:pt x="5595" y="18778"/>
                  <a:pt x="5373" y="18840"/>
                  <a:pt x="5011" y="18935"/>
                </a:cubicBezTo>
                <a:cubicBezTo>
                  <a:pt x="4451" y="19080"/>
                  <a:pt x="4316" y="19257"/>
                  <a:pt x="4737" y="19290"/>
                </a:cubicBezTo>
                <a:lnTo>
                  <a:pt x="5011" y="19312"/>
                </a:lnTo>
                <a:lnTo>
                  <a:pt x="5036" y="20239"/>
                </a:lnTo>
                <a:cubicBezTo>
                  <a:pt x="5064" y="21206"/>
                  <a:pt x="5019" y="21355"/>
                  <a:pt x="4661" y="21355"/>
                </a:cubicBezTo>
                <a:cubicBezTo>
                  <a:pt x="4560" y="21355"/>
                  <a:pt x="4476" y="21403"/>
                  <a:pt x="4476" y="21460"/>
                </a:cubicBezTo>
                <a:cubicBezTo>
                  <a:pt x="4476" y="21548"/>
                  <a:pt x="4636" y="21562"/>
                  <a:pt x="5500" y="21552"/>
                </a:cubicBezTo>
                <a:cubicBezTo>
                  <a:pt x="6296" y="21544"/>
                  <a:pt x="6518" y="21519"/>
                  <a:pt x="6518" y="21447"/>
                </a:cubicBezTo>
                <a:cubicBezTo>
                  <a:pt x="6518" y="21396"/>
                  <a:pt x="6442" y="21355"/>
                  <a:pt x="6346" y="21355"/>
                </a:cubicBezTo>
                <a:cubicBezTo>
                  <a:pt x="5973" y="21355"/>
                  <a:pt x="5933" y="21236"/>
                  <a:pt x="5933" y="20003"/>
                </a:cubicBezTo>
                <a:cubicBezTo>
                  <a:pt x="5933" y="19149"/>
                  <a:pt x="5953" y="18848"/>
                  <a:pt x="5729" y="18804"/>
                </a:cubicBezTo>
                <a:close/>
                <a:moveTo>
                  <a:pt x="15553" y="18804"/>
                </a:moveTo>
                <a:cubicBezTo>
                  <a:pt x="15419" y="18778"/>
                  <a:pt x="15202" y="18840"/>
                  <a:pt x="14841" y="18935"/>
                </a:cubicBezTo>
                <a:cubicBezTo>
                  <a:pt x="14281" y="19081"/>
                  <a:pt x="14172" y="19194"/>
                  <a:pt x="14561" y="19224"/>
                </a:cubicBezTo>
                <a:lnTo>
                  <a:pt x="14835" y="19246"/>
                </a:lnTo>
                <a:lnTo>
                  <a:pt x="14866" y="20073"/>
                </a:lnTo>
                <a:cubicBezTo>
                  <a:pt x="14889" y="20775"/>
                  <a:pt x="14865" y="20922"/>
                  <a:pt x="14726" y="21027"/>
                </a:cubicBezTo>
                <a:cubicBezTo>
                  <a:pt x="14491" y="21206"/>
                  <a:pt x="13848" y="21197"/>
                  <a:pt x="13556" y="21009"/>
                </a:cubicBezTo>
                <a:cubicBezTo>
                  <a:pt x="13340" y="20869"/>
                  <a:pt x="13328" y="20823"/>
                  <a:pt x="13328" y="19837"/>
                </a:cubicBezTo>
                <a:cubicBezTo>
                  <a:pt x="13328" y="18660"/>
                  <a:pt x="13376" y="18708"/>
                  <a:pt x="12386" y="18922"/>
                </a:cubicBezTo>
                <a:cubicBezTo>
                  <a:pt x="11850" y="19039"/>
                  <a:pt x="11704" y="19187"/>
                  <a:pt x="12088" y="19224"/>
                </a:cubicBezTo>
                <a:cubicBezTo>
                  <a:pt x="12300" y="19245"/>
                  <a:pt x="12307" y="19272"/>
                  <a:pt x="12355" y="20182"/>
                </a:cubicBezTo>
                <a:cubicBezTo>
                  <a:pt x="12404" y="21128"/>
                  <a:pt x="12483" y="21348"/>
                  <a:pt x="12819" y="21482"/>
                </a:cubicBezTo>
                <a:cubicBezTo>
                  <a:pt x="13092" y="21592"/>
                  <a:pt x="13834" y="21561"/>
                  <a:pt x="14281" y="21421"/>
                </a:cubicBezTo>
                <a:cubicBezTo>
                  <a:pt x="14693" y="21293"/>
                  <a:pt x="14697" y="21295"/>
                  <a:pt x="14815" y="21425"/>
                </a:cubicBezTo>
                <a:cubicBezTo>
                  <a:pt x="14916" y="21536"/>
                  <a:pt x="15044" y="21556"/>
                  <a:pt x="15629" y="21556"/>
                </a:cubicBezTo>
                <a:cubicBezTo>
                  <a:pt x="16158" y="21556"/>
                  <a:pt x="16337" y="21532"/>
                  <a:pt x="16380" y="21456"/>
                </a:cubicBezTo>
                <a:cubicBezTo>
                  <a:pt x="16419" y="21385"/>
                  <a:pt x="16371" y="21355"/>
                  <a:pt x="16214" y="21355"/>
                </a:cubicBezTo>
                <a:cubicBezTo>
                  <a:pt x="15791" y="21355"/>
                  <a:pt x="15763" y="21263"/>
                  <a:pt x="15763" y="20003"/>
                </a:cubicBezTo>
                <a:cubicBezTo>
                  <a:pt x="15763" y="19150"/>
                  <a:pt x="15776" y="18849"/>
                  <a:pt x="15553" y="18804"/>
                </a:cubicBezTo>
                <a:close/>
                <a:moveTo>
                  <a:pt x="17613" y="18808"/>
                </a:moveTo>
                <a:cubicBezTo>
                  <a:pt x="16819" y="18808"/>
                  <a:pt x="16634" y="18828"/>
                  <a:pt x="16634" y="18909"/>
                </a:cubicBezTo>
                <a:cubicBezTo>
                  <a:pt x="16634" y="18964"/>
                  <a:pt x="16740" y="19027"/>
                  <a:pt x="16869" y="19049"/>
                </a:cubicBezTo>
                <a:cubicBezTo>
                  <a:pt x="17020" y="19075"/>
                  <a:pt x="17300" y="19282"/>
                  <a:pt x="17651" y="19635"/>
                </a:cubicBezTo>
                <a:cubicBezTo>
                  <a:pt x="17951" y="19935"/>
                  <a:pt x="18192" y="20208"/>
                  <a:pt x="18192" y="20239"/>
                </a:cubicBezTo>
                <a:cubicBezTo>
                  <a:pt x="18192" y="20269"/>
                  <a:pt x="17940" y="20519"/>
                  <a:pt x="17632" y="20795"/>
                </a:cubicBezTo>
                <a:cubicBezTo>
                  <a:pt x="17243" y="21144"/>
                  <a:pt x="16997" y="21307"/>
                  <a:pt x="16812" y="21333"/>
                </a:cubicBezTo>
                <a:cubicBezTo>
                  <a:pt x="16666" y="21353"/>
                  <a:pt x="16567" y="21396"/>
                  <a:pt x="16596" y="21429"/>
                </a:cubicBezTo>
                <a:cubicBezTo>
                  <a:pt x="16670" y="21511"/>
                  <a:pt x="18192" y="21504"/>
                  <a:pt x="18192" y="21421"/>
                </a:cubicBezTo>
                <a:cubicBezTo>
                  <a:pt x="18192" y="21384"/>
                  <a:pt x="18129" y="21355"/>
                  <a:pt x="18052" y="21355"/>
                </a:cubicBezTo>
                <a:cubicBezTo>
                  <a:pt x="17766" y="21355"/>
                  <a:pt x="17798" y="21202"/>
                  <a:pt x="18154" y="20848"/>
                </a:cubicBezTo>
                <a:cubicBezTo>
                  <a:pt x="18355" y="20647"/>
                  <a:pt x="18531" y="20484"/>
                  <a:pt x="18548" y="20484"/>
                </a:cubicBezTo>
                <a:cubicBezTo>
                  <a:pt x="18565" y="20484"/>
                  <a:pt x="18743" y="20654"/>
                  <a:pt x="18942" y="20861"/>
                </a:cubicBezTo>
                <a:cubicBezTo>
                  <a:pt x="19275" y="21206"/>
                  <a:pt x="19292" y="21243"/>
                  <a:pt x="19139" y="21320"/>
                </a:cubicBezTo>
                <a:cubicBezTo>
                  <a:pt x="19048" y="21367"/>
                  <a:pt x="18974" y="21436"/>
                  <a:pt x="18974" y="21478"/>
                </a:cubicBezTo>
                <a:cubicBezTo>
                  <a:pt x="18974" y="21530"/>
                  <a:pt x="19269" y="21556"/>
                  <a:pt x="19896" y="21556"/>
                </a:cubicBezTo>
                <a:cubicBezTo>
                  <a:pt x="20575" y="21556"/>
                  <a:pt x="20818" y="21531"/>
                  <a:pt x="20818" y="21469"/>
                </a:cubicBezTo>
                <a:cubicBezTo>
                  <a:pt x="20818" y="21423"/>
                  <a:pt x="20726" y="21357"/>
                  <a:pt x="20608" y="21320"/>
                </a:cubicBezTo>
                <a:cubicBezTo>
                  <a:pt x="20490" y="21284"/>
                  <a:pt x="20117" y="20992"/>
                  <a:pt x="19781" y="20672"/>
                </a:cubicBezTo>
                <a:lnTo>
                  <a:pt x="19171" y="20090"/>
                </a:lnTo>
                <a:lnTo>
                  <a:pt x="19686" y="19635"/>
                </a:lnTo>
                <a:cubicBezTo>
                  <a:pt x="19967" y="19384"/>
                  <a:pt x="20316" y="19136"/>
                  <a:pt x="20462" y="19088"/>
                </a:cubicBezTo>
                <a:cubicBezTo>
                  <a:pt x="20871" y="18952"/>
                  <a:pt x="20682" y="18878"/>
                  <a:pt x="19940" y="18878"/>
                </a:cubicBezTo>
                <a:cubicBezTo>
                  <a:pt x="19430" y="18878"/>
                  <a:pt x="19266" y="18900"/>
                  <a:pt x="19266" y="18970"/>
                </a:cubicBezTo>
                <a:cubicBezTo>
                  <a:pt x="19266" y="19020"/>
                  <a:pt x="19358" y="19077"/>
                  <a:pt x="19470" y="19097"/>
                </a:cubicBezTo>
                <a:cubicBezTo>
                  <a:pt x="19668" y="19133"/>
                  <a:pt x="19665" y="19147"/>
                  <a:pt x="19368" y="19443"/>
                </a:cubicBezTo>
                <a:cubicBezTo>
                  <a:pt x="19200" y="19611"/>
                  <a:pt x="19004" y="19749"/>
                  <a:pt x="18936" y="19749"/>
                </a:cubicBezTo>
                <a:cubicBezTo>
                  <a:pt x="18867" y="19749"/>
                  <a:pt x="18669" y="19612"/>
                  <a:pt x="18497" y="19447"/>
                </a:cubicBezTo>
                <a:cubicBezTo>
                  <a:pt x="18190" y="19153"/>
                  <a:pt x="18187" y="19151"/>
                  <a:pt x="18383" y="19067"/>
                </a:cubicBezTo>
                <a:cubicBezTo>
                  <a:pt x="18819" y="18879"/>
                  <a:pt x="18621" y="18808"/>
                  <a:pt x="17613" y="18808"/>
                </a:cubicBezTo>
                <a:close/>
                <a:moveTo>
                  <a:pt x="10015" y="18813"/>
                </a:moveTo>
                <a:cubicBezTo>
                  <a:pt x="9779" y="18803"/>
                  <a:pt x="9496" y="18844"/>
                  <a:pt x="9131" y="18940"/>
                </a:cubicBezTo>
                <a:cubicBezTo>
                  <a:pt x="8609" y="19076"/>
                  <a:pt x="8463" y="19069"/>
                  <a:pt x="8463" y="18905"/>
                </a:cubicBezTo>
                <a:cubicBezTo>
                  <a:pt x="8463" y="18776"/>
                  <a:pt x="8060" y="18787"/>
                  <a:pt x="7452" y="18935"/>
                </a:cubicBezTo>
                <a:cubicBezTo>
                  <a:pt x="6898" y="19069"/>
                  <a:pt x="6772" y="19193"/>
                  <a:pt x="7166" y="19224"/>
                </a:cubicBezTo>
                <a:lnTo>
                  <a:pt x="7446" y="19246"/>
                </a:lnTo>
                <a:lnTo>
                  <a:pt x="7446" y="20283"/>
                </a:lnTo>
                <a:cubicBezTo>
                  <a:pt x="7446" y="21309"/>
                  <a:pt x="7440" y="21321"/>
                  <a:pt x="7223" y="21342"/>
                </a:cubicBezTo>
                <a:cubicBezTo>
                  <a:pt x="7103" y="21354"/>
                  <a:pt x="7007" y="21410"/>
                  <a:pt x="7007" y="21464"/>
                </a:cubicBezTo>
                <a:cubicBezTo>
                  <a:pt x="7007" y="21545"/>
                  <a:pt x="7182" y="21557"/>
                  <a:pt x="7980" y="21548"/>
                </a:cubicBezTo>
                <a:cubicBezTo>
                  <a:pt x="8964" y="21537"/>
                  <a:pt x="9207" y="21464"/>
                  <a:pt x="8730" y="21320"/>
                </a:cubicBezTo>
                <a:cubicBezTo>
                  <a:pt x="8520" y="21257"/>
                  <a:pt x="8515" y="21215"/>
                  <a:pt x="8489" y="20322"/>
                </a:cubicBezTo>
                <a:cubicBezTo>
                  <a:pt x="8474" y="19809"/>
                  <a:pt x="8496" y="19363"/>
                  <a:pt x="8540" y="19333"/>
                </a:cubicBezTo>
                <a:cubicBezTo>
                  <a:pt x="8583" y="19303"/>
                  <a:pt x="8820" y="19261"/>
                  <a:pt x="9067" y="19237"/>
                </a:cubicBezTo>
                <a:cubicBezTo>
                  <a:pt x="9467" y="19200"/>
                  <a:pt x="9548" y="19213"/>
                  <a:pt x="9773" y="19368"/>
                </a:cubicBezTo>
                <a:cubicBezTo>
                  <a:pt x="10024" y="19540"/>
                  <a:pt x="10029" y="19558"/>
                  <a:pt x="10002" y="20401"/>
                </a:cubicBezTo>
                <a:cubicBezTo>
                  <a:pt x="9976" y="21215"/>
                  <a:pt x="9962" y="21257"/>
                  <a:pt x="9754" y="21320"/>
                </a:cubicBezTo>
                <a:cubicBezTo>
                  <a:pt x="9277" y="21464"/>
                  <a:pt x="9529" y="21538"/>
                  <a:pt x="10511" y="21543"/>
                </a:cubicBezTo>
                <a:cubicBezTo>
                  <a:pt x="11294" y="21546"/>
                  <a:pt x="11484" y="21528"/>
                  <a:pt x="11484" y="21451"/>
                </a:cubicBezTo>
                <a:cubicBezTo>
                  <a:pt x="11484" y="21398"/>
                  <a:pt x="11402" y="21355"/>
                  <a:pt x="11306" y="21355"/>
                </a:cubicBezTo>
                <a:cubicBezTo>
                  <a:pt x="10942" y="21355"/>
                  <a:pt x="10899" y="21224"/>
                  <a:pt x="10899" y="20196"/>
                </a:cubicBezTo>
                <a:lnTo>
                  <a:pt x="10899" y="19202"/>
                </a:lnTo>
                <a:lnTo>
                  <a:pt x="10612" y="19005"/>
                </a:lnTo>
                <a:cubicBezTo>
                  <a:pt x="10440" y="18886"/>
                  <a:pt x="10250" y="18823"/>
                  <a:pt x="10015" y="1881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8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61700" y="5041900"/>
            <a:ext cx="1612108" cy="103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7565" t="0" r="27565" b="0"/>
          <a:stretch>
            <a:fillRect/>
          </a:stretch>
        </p:blipFill>
        <p:spPr>
          <a:xfrm>
            <a:off x="8399958" y="6807080"/>
            <a:ext cx="1709541" cy="2133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71000" y="6977163"/>
            <a:ext cx="1612108" cy="1279451"/>
          </a:xfrm>
          <a:prstGeom prst="rect">
            <a:avLst/>
          </a:prstGeom>
          <a:ln w="12700">
            <a:miter lim="400000"/>
          </a:ln>
        </p:spPr>
      </p:pic>
      <p:sp>
        <p:nvSpPr>
          <p:cNvPr id="1987" name="[this semester]"/>
          <p:cNvSpPr txBox="1"/>
          <p:nvPr/>
        </p:nvSpPr>
        <p:spPr>
          <a:xfrm>
            <a:off x="10692183" y="8343899"/>
            <a:ext cx="19697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[this semester]</a:t>
            </a:r>
          </a:p>
        </p:txBody>
      </p:sp>
      <p:sp>
        <p:nvSpPr>
          <p:cNvPr id="1988" name="Line"/>
          <p:cNvSpPr/>
          <p:nvPr/>
        </p:nvSpPr>
        <p:spPr>
          <a:xfrm>
            <a:off x="10147300" y="5334000"/>
            <a:ext cx="996810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989" name="Line"/>
          <p:cNvSpPr/>
          <p:nvPr/>
        </p:nvSpPr>
        <p:spPr>
          <a:xfrm>
            <a:off x="10147298" y="6311899"/>
            <a:ext cx="983219" cy="66948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990" name="Line"/>
          <p:cNvSpPr/>
          <p:nvPr/>
        </p:nvSpPr>
        <p:spPr>
          <a:xfrm>
            <a:off x="9254827" y="6438899"/>
            <a:ext cx="2" cy="635398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991" name="Line"/>
          <p:cNvSpPr/>
          <p:nvPr/>
        </p:nvSpPr>
        <p:spPr>
          <a:xfrm flipV="1">
            <a:off x="10020299" y="4384497"/>
            <a:ext cx="897017" cy="441505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992" name="many others..."/>
          <p:cNvSpPr txBox="1"/>
          <p:nvPr/>
        </p:nvSpPr>
        <p:spPr>
          <a:xfrm>
            <a:off x="10942563" y="4074467"/>
            <a:ext cx="1850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many others...</a:t>
            </a:r>
          </a:p>
        </p:txBody>
      </p:sp>
      <p:sp>
        <p:nvSpPr>
          <p:cNvPr id="1993" name="Big question: will my program run on someone else's computer?                    (not necessarily written in Python)…"/>
          <p:cNvSpPr txBox="1"/>
          <p:nvPr>
            <p:ph type="body" sz="half" idx="1"/>
          </p:nvPr>
        </p:nvSpPr>
        <p:spPr>
          <a:xfrm>
            <a:off x="952500" y="825896"/>
            <a:ext cx="11099800" cy="2916141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90000"/>
              </a:lnSpc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lnSpc>
                <a:spcPct val="90000"/>
              </a:lnSpc>
              <a:spcBef>
                <a:spcPts val="0"/>
              </a:spcBef>
              <a:defRPr i="1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0" indent="0">
              <a:lnSpc>
                <a:spcPct val="90000"/>
              </a:lnSpc>
              <a:buSzTx/>
              <a:buNone/>
            </a:pPr>
            <a:r>
              <a:t>Things to match: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OS jobs: Allocate and Abstract Resource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pPr/>
            <a:r>
              <a:t>OS jobs: Allocate and Abstract Resources</a:t>
            </a:r>
          </a:p>
        </p:txBody>
      </p:sp>
      <p:grpSp>
        <p:nvGrpSpPr>
          <p:cNvPr id="1998" name="1"/>
          <p:cNvGrpSpPr/>
          <p:nvPr/>
        </p:nvGrpSpPr>
        <p:grpSpPr>
          <a:xfrm>
            <a:off x="1562100" y="1936625"/>
            <a:ext cx="902346" cy="902347"/>
            <a:chOff x="0" y="0"/>
            <a:chExt cx="902345" cy="902345"/>
          </a:xfrm>
        </p:grpSpPr>
        <p:sp>
          <p:nvSpPr>
            <p:cNvPr id="1996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97" name="1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999" name="Allocation"/>
          <p:cNvSpPr txBox="1"/>
          <p:nvPr/>
        </p:nvSpPr>
        <p:spPr>
          <a:xfrm>
            <a:off x="2679700" y="2159198"/>
            <a:ext cx="17555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Allocation</a:t>
            </a:r>
          </a:p>
        </p:txBody>
      </p:sp>
      <p:grpSp>
        <p:nvGrpSpPr>
          <p:cNvPr id="2002" name="2"/>
          <p:cNvGrpSpPr/>
          <p:nvPr/>
        </p:nvGrpSpPr>
        <p:grpSpPr>
          <a:xfrm>
            <a:off x="7912100" y="1936625"/>
            <a:ext cx="902346" cy="902347"/>
            <a:chOff x="0" y="0"/>
            <a:chExt cx="902345" cy="902345"/>
          </a:xfrm>
        </p:grpSpPr>
        <p:sp>
          <p:nvSpPr>
            <p:cNvPr id="2000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001" name="2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003" name="Abstraction"/>
          <p:cNvSpPr txBox="1"/>
          <p:nvPr/>
        </p:nvSpPr>
        <p:spPr>
          <a:xfrm>
            <a:off x="9029700" y="2159198"/>
            <a:ext cx="15619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Abstraction</a:t>
            </a:r>
          </a:p>
        </p:txBody>
      </p:sp>
      <p:grpSp>
        <p:nvGrpSpPr>
          <p:cNvPr id="2006" name="Operating System"/>
          <p:cNvGrpSpPr/>
          <p:nvPr/>
        </p:nvGrpSpPr>
        <p:grpSpPr>
          <a:xfrm>
            <a:off x="8433816" y="5414185"/>
            <a:ext cx="2845745" cy="1027908"/>
            <a:chOff x="0" y="0"/>
            <a:chExt cx="2845744" cy="1027907"/>
          </a:xfrm>
        </p:grpSpPr>
        <p:sp>
          <p:nvSpPr>
            <p:cNvPr id="2004" name="Rectangle"/>
            <p:cNvSpPr/>
            <p:nvPr/>
          </p:nvSpPr>
          <p:spPr>
            <a:xfrm>
              <a:off x="-1" y="-1"/>
              <a:ext cx="2845746" cy="102790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5" name="Operating System"/>
            <p:cNvSpPr txBox="1"/>
            <p:nvPr/>
          </p:nvSpPr>
          <p:spPr>
            <a:xfrm>
              <a:off x="-1" y="285353"/>
              <a:ext cx="2845746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pPr/>
              <a:r>
                <a:t>Operating System</a:t>
              </a:r>
            </a:p>
          </p:txBody>
        </p:sp>
      </p:grpSp>
      <p:pic>
        <p:nvPicPr>
          <p:cNvPr id="20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15302">
            <a:off x="8559327" y="7065871"/>
            <a:ext cx="2845745" cy="2170296"/>
          </a:xfrm>
          <a:prstGeom prst="rect">
            <a:avLst/>
          </a:prstGeom>
          <a:ln w="12700">
            <a:miter lim="400000"/>
          </a:ln>
        </p:spPr>
      </p:pic>
      <p:sp>
        <p:nvSpPr>
          <p:cNvPr id="2008" name="Rectangle"/>
          <p:cNvSpPr/>
          <p:nvPr/>
        </p:nvSpPr>
        <p:spPr>
          <a:xfrm>
            <a:off x="8042026" y="3377951"/>
            <a:ext cx="3880349" cy="125492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09" name="f = open(&quot;file.txt&quot;)…"/>
          <p:cNvSpPr txBox="1"/>
          <p:nvPr/>
        </p:nvSpPr>
        <p:spPr>
          <a:xfrm>
            <a:off x="8095952" y="3439074"/>
            <a:ext cx="377249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 = open("file.txt")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data = f.read()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f.close()</a:t>
            </a:r>
          </a:p>
        </p:txBody>
      </p:sp>
      <p:sp>
        <p:nvSpPr>
          <p:cNvPr id="2010" name="Line"/>
          <p:cNvSpPr/>
          <p:nvPr/>
        </p:nvSpPr>
        <p:spPr>
          <a:xfrm>
            <a:off x="9855199" y="4723634"/>
            <a:ext cx="2" cy="6124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11" name="Line"/>
          <p:cNvSpPr/>
          <p:nvPr/>
        </p:nvSpPr>
        <p:spPr>
          <a:xfrm>
            <a:off x="9855199" y="6628633"/>
            <a:ext cx="2" cy="6124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12" name="ignorant of…"/>
          <p:cNvSpPr txBox="1"/>
          <p:nvPr/>
        </p:nvSpPr>
        <p:spPr>
          <a:xfrm>
            <a:off x="10768320" y="8533962"/>
            <a:ext cx="200977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EE230C"/>
                </a:solidFill>
              </a:defRPr>
            </a:pPr>
            <a:r>
              <a:t>ignorant of</a:t>
            </a:r>
          </a:p>
          <a:p>
            <a:pPr>
              <a:defRPr b="0">
                <a:solidFill>
                  <a:srgbClr val="EE230C"/>
                </a:solidFill>
              </a:defRPr>
            </a:pPr>
            <a:r>
              <a:t>files/directories</a:t>
            </a:r>
          </a:p>
        </p:txBody>
      </p:sp>
      <p:sp>
        <p:nvSpPr>
          <p:cNvPr id="2013" name="inconvenient"/>
          <p:cNvSpPr txBox="1"/>
          <p:nvPr/>
        </p:nvSpPr>
        <p:spPr>
          <a:xfrm>
            <a:off x="10008045" y="6628634"/>
            <a:ext cx="167550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inconvenient</a:t>
            </a:r>
          </a:p>
        </p:txBody>
      </p:sp>
      <p:sp>
        <p:nvSpPr>
          <p:cNvPr id="2014" name="convenient"/>
          <p:cNvSpPr txBox="1"/>
          <p:nvPr/>
        </p:nvSpPr>
        <p:spPr>
          <a:xfrm>
            <a:off x="9990658" y="4770440"/>
            <a:ext cx="1456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convenient</a:t>
            </a:r>
          </a:p>
        </p:txBody>
      </p:sp>
      <p:sp>
        <p:nvSpPr>
          <p:cNvPr id="2015" name="Rectangle"/>
          <p:cNvSpPr/>
          <p:nvPr/>
        </p:nvSpPr>
        <p:spPr>
          <a:xfrm>
            <a:off x="2574353" y="7053411"/>
            <a:ext cx="396778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16" name="Square"/>
          <p:cNvSpPr/>
          <p:nvPr/>
        </p:nvSpPr>
        <p:spPr>
          <a:xfrm>
            <a:off x="2866453" y="7053411"/>
            <a:ext cx="287191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17" name="Rectangle"/>
          <p:cNvSpPr/>
          <p:nvPr/>
        </p:nvSpPr>
        <p:spPr>
          <a:xfrm>
            <a:off x="3145853" y="7053411"/>
            <a:ext cx="385467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18" name="Square"/>
          <p:cNvSpPr/>
          <p:nvPr/>
        </p:nvSpPr>
        <p:spPr>
          <a:xfrm>
            <a:off x="3450654" y="7053411"/>
            <a:ext cx="287191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19" name="Rectangle"/>
          <p:cNvSpPr/>
          <p:nvPr/>
        </p:nvSpPr>
        <p:spPr>
          <a:xfrm>
            <a:off x="3730054" y="7053411"/>
            <a:ext cx="385467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20" name="Square"/>
          <p:cNvSpPr/>
          <p:nvPr/>
        </p:nvSpPr>
        <p:spPr>
          <a:xfrm>
            <a:off x="4034854" y="7053411"/>
            <a:ext cx="287191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21" name="Rectangle"/>
          <p:cNvSpPr/>
          <p:nvPr/>
        </p:nvSpPr>
        <p:spPr>
          <a:xfrm>
            <a:off x="4314254" y="7053411"/>
            <a:ext cx="385467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22" name="Square"/>
          <p:cNvSpPr/>
          <p:nvPr/>
        </p:nvSpPr>
        <p:spPr>
          <a:xfrm>
            <a:off x="4631754" y="7053411"/>
            <a:ext cx="287191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2025" name="CPU X"/>
          <p:cNvGrpSpPr/>
          <p:nvPr/>
        </p:nvGrpSpPr>
        <p:grpSpPr>
          <a:xfrm>
            <a:off x="2574353" y="7345511"/>
            <a:ext cx="2341267" cy="759174"/>
            <a:chOff x="0" y="0"/>
            <a:chExt cx="2341266" cy="759172"/>
          </a:xfrm>
        </p:grpSpPr>
        <p:sp>
          <p:nvSpPr>
            <p:cNvPr id="2023" name="Rectangle"/>
            <p:cNvSpPr/>
            <p:nvPr/>
          </p:nvSpPr>
          <p:spPr>
            <a:xfrm>
              <a:off x="-1" y="0"/>
              <a:ext cx="2341268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4" name="CPU X"/>
            <p:cNvSpPr txBox="1"/>
            <p:nvPr/>
          </p:nvSpPr>
          <p:spPr>
            <a:xfrm>
              <a:off x="-1" y="138286"/>
              <a:ext cx="23412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grpSp>
        <p:nvGrpSpPr>
          <p:cNvPr id="2028" name="Process A"/>
          <p:cNvGrpSpPr/>
          <p:nvPr/>
        </p:nvGrpSpPr>
        <p:grpSpPr>
          <a:xfrm>
            <a:off x="2574353" y="6289326"/>
            <a:ext cx="2341267" cy="812802"/>
            <a:chOff x="0" y="0"/>
            <a:chExt cx="2341266" cy="812800"/>
          </a:xfrm>
        </p:grpSpPr>
        <p:sp>
          <p:nvSpPr>
            <p:cNvPr id="2026" name="Rectangle"/>
            <p:cNvSpPr/>
            <p:nvPr/>
          </p:nvSpPr>
          <p:spPr>
            <a:xfrm>
              <a:off x="-1" y="0"/>
              <a:ext cx="2341268" cy="81280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7" name="Process A"/>
            <p:cNvSpPr txBox="1"/>
            <p:nvPr/>
          </p:nvSpPr>
          <p:spPr>
            <a:xfrm>
              <a:off x="-1" y="165100"/>
              <a:ext cx="23412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Process A</a:t>
              </a:r>
            </a:p>
          </p:txBody>
        </p:sp>
      </p:grpSp>
      <p:grpSp>
        <p:nvGrpSpPr>
          <p:cNvPr id="2036" name="Group"/>
          <p:cNvGrpSpPr/>
          <p:nvPr/>
        </p:nvGrpSpPr>
        <p:grpSpPr>
          <a:xfrm>
            <a:off x="2782539" y="3261741"/>
            <a:ext cx="1855344" cy="759175"/>
            <a:chOff x="0" y="0"/>
            <a:chExt cx="1855342" cy="759173"/>
          </a:xfrm>
        </p:grpSpPr>
        <p:sp>
          <p:nvSpPr>
            <p:cNvPr id="2029" name="Rectangle"/>
            <p:cNvSpPr/>
            <p:nvPr/>
          </p:nvSpPr>
          <p:spPr>
            <a:xfrm>
              <a:off x="231475" y="551780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0" name="Rectangle"/>
            <p:cNvSpPr/>
            <p:nvPr/>
          </p:nvSpPr>
          <p:spPr>
            <a:xfrm>
              <a:off x="694426" y="551780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1" name="Rectangle"/>
            <p:cNvSpPr/>
            <p:nvPr/>
          </p:nvSpPr>
          <p:spPr>
            <a:xfrm>
              <a:off x="1157376" y="551780"/>
              <a:ext cx="227586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2" name="Rectangle"/>
            <p:cNvSpPr/>
            <p:nvPr/>
          </p:nvSpPr>
          <p:spPr>
            <a:xfrm>
              <a:off x="1620327" y="551780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035" name="Process B"/>
            <p:cNvGrpSpPr/>
            <p:nvPr/>
          </p:nvGrpSpPr>
          <p:grpSpPr>
            <a:xfrm>
              <a:off x="-1" y="-1"/>
              <a:ext cx="1855344" cy="548236"/>
              <a:chOff x="0" y="0"/>
              <a:chExt cx="1855342" cy="548234"/>
            </a:xfrm>
          </p:grpSpPr>
          <p:sp>
            <p:nvSpPr>
              <p:cNvPr id="2033" name="Rectangle"/>
              <p:cNvSpPr/>
              <p:nvPr/>
            </p:nvSpPr>
            <p:spPr>
              <a:xfrm>
                <a:off x="0" y="-1"/>
                <a:ext cx="1855343" cy="548236"/>
              </a:xfrm>
              <a:prstGeom prst="rect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34" name="Process B"/>
              <p:cNvSpPr txBox="1"/>
              <p:nvPr/>
            </p:nvSpPr>
            <p:spPr>
              <a:xfrm>
                <a:off x="0" y="32816"/>
                <a:ext cx="185534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Process B</a:t>
                </a:r>
              </a:p>
            </p:txBody>
          </p:sp>
        </p:grpSp>
      </p:grpSp>
      <p:grpSp>
        <p:nvGrpSpPr>
          <p:cNvPr id="2044" name="Group"/>
          <p:cNvGrpSpPr/>
          <p:nvPr/>
        </p:nvGrpSpPr>
        <p:grpSpPr>
          <a:xfrm>
            <a:off x="2782539" y="4587626"/>
            <a:ext cx="1855344" cy="746475"/>
            <a:chOff x="0" y="0"/>
            <a:chExt cx="1855342" cy="746474"/>
          </a:xfrm>
        </p:grpSpPr>
        <p:sp>
          <p:nvSpPr>
            <p:cNvPr id="2037" name="Rectangle"/>
            <p:cNvSpPr/>
            <p:nvPr/>
          </p:nvSpPr>
          <p:spPr>
            <a:xfrm>
              <a:off x="231475" y="539081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8" name="Rectangle"/>
            <p:cNvSpPr/>
            <p:nvPr/>
          </p:nvSpPr>
          <p:spPr>
            <a:xfrm>
              <a:off x="694426" y="539081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9" name="Rectangle"/>
            <p:cNvSpPr/>
            <p:nvPr/>
          </p:nvSpPr>
          <p:spPr>
            <a:xfrm>
              <a:off x="1157376" y="539081"/>
              <a:ext cx="227586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40" name="Rectangle"/>
            <p:cNvSpPr/>
            <p:nvPr/>
          </p:nvSpPr>
          <p:spPr>
            <a:xfrm>
              <a:off x="1620327" y="539081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043" name="Process Z"/>
            <p:cNvGrpSpPr/>
            <p:nvPr/>
          </p:nvGrpSpPr>
          <p:grpSpPr>
            <a:xfrm>
              <a:off x="-1" y="0"/>
              <a:ext cx="1855344" cy="548235"/>
              <a:chOff x="0" y="0"/>
              <a:chExt cx="1855342" cy="548234"/>
            </a:xfrm>
          </p:grpSpPr>
          <p:sp>
            <p:nvSpPr>
              <p:cNvPr id="2041" name="Rectangle"/>
              <p:cNvSpPr/>
              <p:nvPr/>
            </p:nvSpPr>
            <p:spPr>
              <a:xfrm>
                <a:off x="0" y="0"/>
                <a:ext cx="1855343" cy="548235"/>
              </a:xfrm>
              <a:prstGeom prst="rect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42" name="Process Z"/>
              <p:cNvSpPr txBox="1"/>
              <p:nvPr/>
            </p:nvSpPr>
            <p:spPr>
              <a:xfrm>
                <a:off x="0" y="32817"/>
                <a:ext cx="185534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Process Z</a:t>
                </a:r>
              </a:p>
            </p:txBody>
          </p:sp>
        </p:grpSp>
      </p:grpSp>
      <p:sp>
        <p:nvSpPr>
          <p:cNvPr id="2045" name="..."/>
          <p:cNvSpPr txBox="1"/>
          <p:nvPr/>
        </p:nvSpPr>
        <p:spPr>
          <a:xfrm>
            <a:off x="3561134" y="4073128"/>
            <a:ext cx="371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...</a:t>
            </a:r>
          </a:p>
        </p:txBody>
      </p:sp>
      <p:sp>
        <p:nvSpPr>
          <p:cNvPr id="2046" name="waiting"/>
          <p:cNvSpPr txBox="1"/>
          <p:nvPr/>
        </p:nvSpPr>
        <p:spPr>
          <a:xfrm>
            <a:off x="1134987" y="4050678"/>
            <a:ext cx="9812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waiting</a:t>
            </a:r>
          </a:p>
        </p:txBody>
      </p:sp>
      <p:sp>
        <p:nvSpPr>
          <p:cNvPr id="2047" name="Callout"/>
          <p:cNvSpPr/>
          <p:nvPr/>
        </p:nvSpPr>
        <p:spPr>
          <a:xfrm>
            <a:off x="2251531" y="3049561"/>
            <a:ext cx="2536033" cy="2459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06" y="0"/>
                </a:moveTo>
                <a:cubicBezTo>
                  <a:pt x="4009" y="0"/>
                  <a:pt x="3607" y="415"/>
                  <a:pt x="3607" y="927"/>
                </a:cubicBezTo>
                <a:lnTo>
                  <a:pt x="3607" y="9230"/>
                </a:lnTo>
                <a:lnTo>
                  <a:pt x="0" y="11088"/>
                </a:lnTo>
                <a:lnTo>
                  <a:pt x="3607" y="12942"/>
                </a:lnTo>
                <a:lnTo>
                  <a:pt x="3607" y="20673"/>
                </a:lnTo>
                <a:cubicBezTo>
                  <a:pt x="3607" y="21185"/>
                  <a:pt x="4009" y="21600"/>
                  <a:pt x="4506" y="21600"/>
                </a:cubicBezTo>
                <a:lnTo>
                  <a:pt x="20701" y="21600"/>
                </a:lnTo>
                <a:cubicBezTo>
                  <a:pt x="21198" y="21600"/>
                  <a:pt x="21600" y="21185"/>
                  <a:pt x="21600" y="20673"/>
                </a:cubicBezTo>
                <a:lnTo>
                  <a:pt x="21600" y="927"/>
                </a:lnTo>
                <a:cubicBezTo>
                  <a:pt x="21600" y="415"/>
                  <a:pt x="21198" y="0"/>
                  <a:pt x="20701" y="0"/>
                </a:cubicBezTo>
                <a:lnTo>
                  <a:pt x="4506" y="0"/>
                </a:lnTo>
                <a:close/>
              </a:path>
            </a:pathLst>
          </a:cu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48" name="running"/>
          <p:cNvSpPr txBox="1"/>
          <p:nvPr/>
        </p:nvSpPr>
        <p:spPr>
          <a:xfrm>
            <a:off x="1302022" y="6440313"/>
            <a:ext cx="1041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running</a:t>
            </a:r>
          </a:p>
        </p:txBody>
      </p:sp>
      <p:sp>
        <p:nvSpPr>
          <p:cNvPr id="2049" name="only one process can run on CPU at a time (or a few things if the CPU has multiple &quot;cores&quot;)"/>
          <p:cNvSpPr txBox="1"/>
          <p:nvPr/>
        </p:nvSpPr>
        <p:spPr>
          <a:xfrm>
            <a:off x="728038" y="8360767"/>
            <a:ext cx="580896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only one process can run on CPU at a time</a:t>
            </a:r>
            <a:br/>
            <a:r>
              <a:rPr sz="2300"/>
              <a:t>(or a few things if the CPU has multiple "cores")</a:t>
            </a:r>
          </a:p>
        </p:txBody>
      </p:sp>
      <p:sp>
        <p:nvSpPr>
          <p:cNvPr id="2050" name="Connection Line"/>
          <p:cNvSpPr/>
          <p:nvPr/>
        </p:nvSpPr>
        <p:spPr>
          <a:xfrm>
            <a:off x="2275972" y="5265118"/>
            <a:ext cx="647717" cy="1175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59" h="21600" fill="norm" stroke="1" extrusionOk="0">
                <a:moveTo>
                  <a:pt x="6159" y="21600"/>
                </a:moveTo>
                <a:cubicBezTo>
                  <a:pt x="-4741" y="13629"/>
                  <a:pt x="-1174" y="6429"/>
                  <a:pt x="16859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051" name="Connection Line"/>
          <p:cNvSpPr/>
          <p:nvPr/>
        </p:nvSpPr>
        <p:spPr>
          <a:xfrm>
            <a:off x="4834394" y="5194029"/>
            <a:ext cx="503438" cy="1246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02" h="21600" fill="norm" stroke="1" extrusionOk="0">
                <a:moveTo>
                  <a:pt x="0" y="0"/>
                </a:moveTo>
                <a:cubicBezTo>
                  <a:pt x="19026" y="2972"/>
                  <a:pt x="21600" y="10172"/>
                  <a:pt x="772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052" name="OS decides"/>
          <p:cNvSpPr txBox="1"/>
          <p:nvPr/>
        </p:nvSpPr>
        <p:spPr>
          <a:xfrm>
            <a:off x="626765" y="5472812"/>
            <a:ext cx="1509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OS decides</a:t>
            </a:r>
          </a:p>
        </p:txBody>
      </p:sp>
      <p:sp>
        <p:nvSpPr>
          <p:cNvPr id="2053" name="[like CPU, hard drive, etc]"/>
          <p:cNvSpPr txBox="1"/>
          <p:nvPr/>
        </p:nvSpPr>
        <p:spPr>
          <a:xfrm>
            <a:off x="8215709" y="1006920"/>
            <a:ext cx="32819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[like CPU, hard drive, etc]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Harder to reproduce on different OS...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Harder to reproduce on different OS...</a:t>
            </a:r>
          </a:p>
        </p:txBody>
      </p:sp>
      <p:sp>
        <p:nvSpPr>
          <p:cNvPr id="2056" name="Rectangle"/>
          <p:cNvSpPr/>
          <p:nvPr/>
        </p:nvSpPr>
        <p:spPr>
          <a:xfrm>
            <a:off x="1029468" y="4782963"/>
            <a:ext cx="456188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57" name="Square"/>
          <p:cNvSpPr/>
          <p:nvPr/>
        </p:nvSpPr>
        <p:spPr>
          <a:xfrm>
            <a:off x="13215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58" name="Square"/>
          <p:cNvSpPr/>
          <p:nvPr/>
        </p:nvSpPr>
        <p:spPr>
          <a:xfrm>
            <a:off x="16136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59" name="Square"/>
          <p:cNvSpPr/>
          <p:nvPr/>
        </p:nvSpPr>
        <p:spPr>
          <a:xfrm>
            <a:off x="19057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60" name="Square"/>
          <p:cNvSpPr/>
          <p:nvPr/>
        </p:nvSpPr>
        <p:spPr>
          <a:xfrm>
            <a:off x="21978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61" name="Square"/>
          <p:cNvSpPr/>
          <p:nvPr/>
        </p:nvSpPr>
        <p:spPr>
          <a:xfrm>
            <a:off x="24899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62" name="Square"/>
          <p:cNvSpPr/>
          <p:nvPr/>
        </p:nvSpPr>
        <p:spPr>
          <a:xfrm>
            <a:off x="27820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63" name="Square"/>
          <p:cNvSpPr/>
          <p:nvPr/>
        </p:nvSpPr>
        <p:spPr>
          <a:xfrm>
            <a:off x="30741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2066" name="CPU X"/>
          <p:cNvGrpSpPr/>
          <p:nvPr/>
        </p:nvGrpSpPr>
        <p:grpSpPr>
          <a:xfrm>
            <a:off x="1029467" y="5062363"/>
            <a:ext cx="4671767" cy="759175"/>
            <a:chOff x="0" y="0"/>
            <a:chExt cx="4671766" cy="759174"/>
          </a:xfrm>
        </p:grpSpPr>
        <p:sp>
          <p:nvSpPr>
            <p:cNvPr id="2064" name="Rectangle"/>
            <p:cNvSpPr/>
            <p:nvPr/>
          </p:nvSpPr>
          <p:spPr>
            <a:xfrm>
              <a:off x="-1" y="-1"/>
              <a:ext cx="4671768" cy="759176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5" name="CPU X"/>
            <p:cNvSpPr txBox="1"/>
            <p:nvPr/>
          </p:nvSpPr>
          <p:spPr>
            <a:xfrm>
              <a:off x="-1" y="138287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sp>
        <p:nvSpPr>
          <p:cNvPr id="2067" name="Rectangle"/>
          <p:cNvSpPr/>
          <p:nvPr/>
        </p:nvSpPr>
        <p:spPr>
          <a:xfrm>
            <a:off x="3366268" y="3775545"/>
            <a:ext cx="2335265" cy="102790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600">
                <a:solidFill>
                  <a:srgbClr val="FFFFFF"/>
                </a:solidFill>
              </a:defRPr>
            </a:pPr>
          </a:p>
        </p:txBody>
      </p:sp>
      <p:grpSp>
        <p:nvGrpSpPr>
          <p:cNvPr id="2070" name="bad.py"/>
          <p:cNvGrpSpPr/>
          <p:nvPr/>
        </p:nvGrpSpPr>
        <p:grpSpPr>
          <a:xfrm>
            <a:off x="1028067" y="1494754"/>
            <a:ext cx="4674866" cy="759174"/>
            <a:chOff x="0" y="0"/>
            <a:chExt cx="4674865" cy="759172"/>
          </a:xfrm>
        </p:grpSpPr>
        <p:sp>
          <p:nvSpPr>
            <p:cNvPr id="2068" name="Rectangle"/>
            <p:cNvSpPr/>
            <p:nvPr/>
          </p:nvSpPr>
          <p:spPr>
            <a:xfrm>
              <a:off x="0" y="0"/>
              <a:ext cx="4674866" cy="759173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9" name="bad.py"/>
            <p:cNvSpPr txBox="1"/>
            <p:nvPr/>
          </p:nvSpPr>
          <p:spPr>
            <a:xfrm>
              <a:off x="0" y="138286"/>
              <a:ext cx="467486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bad.py</a:t>
              </a:r>
            </a:p>
          </p:txBody>
        </p:sp>
      </p:grpSp>
      <p:sp>
        <p:nvSpPr>
          <p:cNvPr id="2071" name="Square"/>
          <p:cNvSpPr/>
          <p:nvPr/>
        </p:nvSpPr>
        <p:spPr>
          <a:xfrm>
            <a:off x="33662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2" name="Square"/>
          <p:cNvSpPr/>
          <p:nvPr/>
        </p:nvSpPr>
        <p:spPr>
          <a:xfrm>
            <a:off x="36583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3" name="Square"/>
          <p:cNvSpPr/>
          <p:nvPr/>
        </p:nvSpPr>
        <p:spPr>
          <a:xfrm>
            <a:off x="39504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4" name="Square"/>
          <p:cNvSpPr/>
          <p:nvPr/>
        </p:nvSpPr>
        <p:spPr>
          <a:xfrm>
            <a:off x="42425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5" name="Square"/>
          <p:cNvSpPr/>
          <p:nvPr/>
        </p:nvSpPr>
        <p:spPr>
          <a:xfrm>
            <a:off x="45346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6" name="Square"/>
          <p:cNvSpPr/>
          <p:nvPr/>
        </p:nvSpPr>
        <p:spPr>
          <a:xfrm>
            <a:off x="48267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7" name="Square"/>
          <p:cNvSpPr/>
          <p:nvPr/>
        </p:nvSpPr>
        <p:spPr>
          <a:xfrm>
            <a:off x="51188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8" name="Square"/>
          <p:cNvSpPr/>
          <p:nvPr/>
        </p:nvSpPr>
        <p:spPr>
          <a:xfrm>
            <a:off x="54109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2081" name="Windows"/>
          <p:cNvGrpSpPr/>
          <p:nvPr/>
        </p:nvGrpSpPr>
        <p:grpSpPr>
          <a:xfrm>
            <a:off x="1029467" y="3775545"/>
            <a:ext cx="2335265" cy="1027908"/>
            <a:chOff x="0" y="0"/>
            <a:chExt cx="2335264" cy="1027907"/>
          </a:xfrm>
        </p:grpSpPr>
        <p:sp>
          <p:nvSpPr>
            <p:cNvPr id="2079" name="Rectangle"/>
            <p:cNvSpPr/>
            <p:nvPr/>
          </p:nvSpPr>
          <p:spPr>
            <a:xfrm>
              <a:off x="-1" y="-1"/>
              <a:ext cx="2335266" cy="102790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80" name="Windows"/>
            <p:cNvSpPr txBox="1"/>
            <p:nvPr/>
          </p:nvSpPr>
          <p:spPr>
            <a:xfrm>
              <a:off x="-1" y="285353"/>
              <a:ext cx="2335266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pPr/>
              <a:r>
                <a:t>Windows</a:t>
              </a:r>
            </a:p>
          </p:txBody>
        </p:sp>
      </p:grpSp>
      <p:grpSp>
        <p:nvGrpSpPr>
          <p:cNvPr id="2084" name="Python Interpreter"/>
          <p:cNvGrpSpPr/>
          <p:nvPr/>
        </p:nvGrpSpPr>
        <p:grpSpPr>
          <a:xfrm>
            <a:off x="1029467" y="2496963"/>
            <a:ext cx="4671767" cy="1288407"/>
            <a:chOff x="0" y="0"/>
            <a:chExt cx="4671766" cy="1288406"/>
          </a:xfrm>
        </p:grpSpPr>
        <p:sp>
          <p:nvSpPr>
            <p:cNvPr id="2082" name="Rectangle"/>
            <p:cNvSpPr/>
            <p:nvPr/>
          </p:nvSpPr>
          <p:spPr>
            <a:xfrm>
              <a:off x="-1" y="-1"/>
              <a:ext cx="4671768" cy="128840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/>
              </a:pPr>
            </a:p>
          </p:txBody>
        </p:sp>
        <p:sp>
          <p:nvSpPr>
            <p:cNvPr id="2083" name="Python Interpreter"/>
            <p:cNvSpPr txBox="1"/>
            <p:nvPr/>
          </p:nvSpPr>
          <p:spPr>
            <a:xfrm>
              <a:off x="-1" y="402903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/>
              </a:lvl1pPr>
            </a:lstStyle>
            <a:p>
              <a:pPr/>
              <a:r>
                <a:t>Python Interpreter</a:t>
              </a:r>
            </a:p>
          </p:txBody>
        </p:sp>
      </p:grpSp>
      <p:sp>
        <p:nvSpPr>
          <p:cNvPr id="2085" name="Oval"/>
          <p:cNvSpPr/>
          <p:nvPr/>
        </p:nvSpPr>
        <p:spPr>
          <a:xfrm>
            <a:off x="1030870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86" name="Oval"/>
          <p:cNvSpPr/>
          <p:nvPr/>
        </p:nvSpPr>
        <p:spPr>
          <a:xfrm>
            <a:off x="1612192" y="2345009"/>
            <a:ext cx="599450" cy="32154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87" name="Oval"/>
          <p:cNvSpPr/>
          <p:nvPr/>
        </p:nvSpPr>
        <p:spPr>
          <a:xfrm>
            <a:off x="2185361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88" name="Oval"/>
          <p:cNvSpPr/>
          <p:nvPr/>
        </p:nvSpPr>
        <p:spPr>
          <a:xfrm>
            <a:off x="2766684" y="2345009"/>
            <a:ext cx="599451" cy="32154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89" name="Oval"/>
          <p:cNvSpPr/>
          <p:nvPr/>
        </p:nvSpPr>
        <p:spPr>
          <a:xfrm>
            <a:off x="1030870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0" name="Oval"/>
          <p:cNvSpPr/>
          <p:nvPr/>
        </p:nvSpPr>
        <p:spPr>
          <a:xfrm>
            <a:off x="1612192" y="3627709"/>
            <a:ext cx="599450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1" name="Oval"/>
          <p:cNvSpPr/>
          <p:nvPr/>
        </p:nvSpPr>
        <p:spPr>
          <a:xfrm>
            <a:off x="2185361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2" name="Oval"/>
          <p:cNvSpPr/>
          <p:nvPr/>
        </p:nvSpPr>
        <p:spPr>
          <a:xfrm>
            <a:off x="2766684" y="36277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3" name="The Python interpreter mostly lets you…"/>
          <p:cNvSpPr txBox="1"/>
          <p:nvPr/>
        </p:nvSpPr>
        <p:spPr>
          <a:xfrm>
            <a:off x="864776" y="6590531"/>
            <a:ext cx="1204657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2094" name="f = open(&quot;/data/file.txt&quot;)…"/>
          <p:cNvSpPr txBox="1"/>
          <p:nvPr/>
        </p:nvSpPr>
        <p:spPr>
          <a:xfrm>
            <a:off x="7157938" y="2722066"/>
            <a:ext cx="45618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rgbClr val="EE230C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rgbClr val="EE230C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2095" name="Triangle"/>
          <p:cNvSpPr/>
          <p:nvPr/>
        </p:nvSpPr>
        <p:spPr>
          <a:xfrm>
            <a:off x="1029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6" name="Triangle"/>
          <p:cNvSpPr/>
          <p:nvPr/>
        </p:nvSpPr>
        <p:spPr>
          <a:xfrm>
            <a:off x="1410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7" name="Triangle"/>
          <p:cNvSpPr/>
          <p:nvPr/>
        </p:nvSpPr>
        <p:spPr>
          <a:xfrm>
            <a:off x="1791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8" name="Triangle"/>
          <p:cNvSpPr/>
          <p:nvPr/>
        </p:nvSpPr>
        <p:spPr>
          <a:xfrm>
            <a:off x="2172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9" name="Triangle"/>
          <p:cNvSpPr/>
          <p:nvPr/>
        </p:nvSpPr>
        <p:spPr>
          <a:xfrm>
            <a:off x="2553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00" name="Triangle"/>
          <p:cNvSpPr/>
          <p:nvPr/>
        </p:nvSpPr>
        <p:spPr>
          <a:xfrm>
            <a:off x="2934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01" name="Dingbat X"/>
          <p:cNvSpPr/>
          <p:nvPr/>
        </p:nvSpPr>
        <p:spPr>
          <a:xfrm>
            <a:off x="133008" y="2033967"/>
            <a:ext cx="599464" cy="708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EE23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Harder to reproduce on different OS...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Harder to reproduce on different OS...</a:t>
            </a:r>
          </a:p>
        </p:txBody>
      </p:sp>
      <p:sp>
        <p:nvSpPr>
          <p:cNvPr id="2104" name="Rectangle"/>
          <p:cNvSpPr/>
          <p:nvPr/>
        </p:nvSpPr>
        <p:spPr>
          <a:xfrm>
            <a:off x="1029468" y="4782963"/>
            <a:ext cx="4511200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05" name="Square"/>
          <p:cNvSpPr/>
          <p:nvPr/>
        </p:nvSpPr>
        <p:spPr>
          <a:xfrm>
            <a:off x="13215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06" name="Square"/>
          <p:cNvSpPr/>
          <p:nvPr/>
        </p:nvSpPr>
        <p:spPr>
          <a:xfrm>
            <a:off x="16136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07" name="Square"/>
          <p:cNvSpPr/>
          <p:nvPr/>
        </p:nvSpPr>
        <p:spPr>
          <a:xfrm>
            <a:off x="19057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08" name="Square"/>
          <p:cNvSpPr/>
          <p:nvPr/>
        </p:nvSpPr>
        <p:spPr>
          <a:xfrm>
            <a:off x="21978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09" name="Square"/>
          <p:cNvSpPr/>
          <p:nvPr/>
        </p:nvSpPr>
        <p:spPr>
          <a:xfrm>
            <a:off x="24899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10" name="Square"/>
          <p:cNvSpPr/>
          <p:nvPr/>
        </p:nvSpPr>
        <p:spPr>
          <a:xfrm>
            <a:off x="27820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11" name="Square"/>
          <p:cNvSpPr/>
          <p:nvPr/>
        </p:nvSpPr>
        <p:spPr>
          <a:xfrm>
            <a:off x="30741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2114" name="CPU X"/>
          <p:cNvGrpSpPr/>
          <p:nvPr/>
        </p:nvGrpSpPr>
        <p:grpSpPr>
          <a:xfrm>
            <a:off x="1029467" y="5062363"/>
            <a:ext cx="4671767" cy="759175"/>
            <a:chOff x="0" y="0"/>
            <a:chExt cx="4671766" cy="759174"/>
          </a:xfrm>
        </p:grpSpPr>
        <p:sp>
          <p:nvSpPr>
            <p:cNvPr id="2112" name="Rectangle"/>
            <p:cNvSpPr/>
            <p:nvPr/>
          </p:nvSpPr>
          <p:spPr>
            <a:xfrm>
              <a:off x="-1" y="-1"/>
              <a:ext cx="4671768" cy="759176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3" name="CPU X"/>
            <p:cNvSpPr txBox="1"/>
            <p:nvPr/>
          </p:nvSpPr>
          <p:spPr>
            <a:xfrm>
              <a:off x="-1" y="138287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sp>
        <p:nvSpPr>
          <p:cNvPr id="2115" name="Rectangle"/>
          <p:cNvSpPr/>
          <p:nvPr/>
        </p:nvSpPr>
        <p:spPr>
          <a:xfrm>
            <a:off x="3366268" y="3775545"/>
            <a:ext cx="2335265" cy="102790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600">
                <a:solidFill>
                  <a:srgbClr val="FFFFFF"/>
                </a:solidFill>
              </a:defRPr>
            </a:pPr>
          </a:p>
        </p:txBody>
      </p:sp>
      <p:grpSp>
        <p:nvGrpSpPr>
          <p:cNvPr id="2118" name="good.py"/>
          <p:cNvGrpSpPr/>
          <p:nvPr/>
        </p:nvGrpSpPr>
        <p:grpSpPr>
          <a:xfrm>
            <a:off x="1028067" y="1748755"/>
            <a:ext cx="4674866" cy="759174"/>
            <a:chOff x="0" y="0"/>
            <a:chExt cx="4674865" cy="759172"/>
          </a:xfrm>
        </p:grpSpPr>
        <p:sp>
          <p:nvSpPr>
            <p:cNvPr id="2116" name="Rectangle"/>
            <p:cNvSpPr/>
            <p:nvPr/>
          </p:nvSpPr>
          <p:spPr>
            <a:xfrm>
              <a:off x="0" y="0"/>
              <a:ext cx="4674866" cy="759173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7" name="good.py"/>
            <p:cNvSpPr txBox="1"/>
            <p:nvPr/>
          </p:nvSpPr>
          <p:spPr>
            <a:xfrm>
              <a:off x="0" y="138286"/>
              <a:ext cx="467486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good.py</a:t>
              </a:r>
            </a:p>
          </p:txBody>
        </p:sp>
      </p:grpSp>
      <p:sp>
        <p:nvSpPr>
          <p:cNvPr id="2119" name="Square"/>
          <p:cNvSpPr/>
          <p:nvPr/>
        </p:nvSpPr>
        <p:spPr>
          <a:xfrm>
            <a:off x="33662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0" name="Square"/>
          <p:cNvSpPr/>
          <p:nvPr/>
        </p:nvSpPr>
        <p:spPr>
          <a:xfrm>
            <a:off x="36583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1" name="Square"/>
          <p:cNvSpPr/>
          <p:nvPr/>
        </p:nvSpPr>
        <p:spPr>
          <a:xfrm>
            <a:off x="39504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2" name="Square"/>
          <p:cNvSpPr/>
          <p:nvPr/>
        </p:nvSpPr>
        <p:spPr>
          <a:xfrm>
            <a:off x="42425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3" name="Square"/>
          <p:cNvSpPr/>
          <p:nvPr/>
        </p:nvSpPr>
        <p:spPr>
          <a:xfrm>
            <a:off x="45346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4" name="Square"/>
          <p:cNvSpPr/>
          <p:nvPr/>
        </p:nvSpPr>
        <p:spPr>
          <a:xfrm>
            <a:off x="48267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5" name="Square"/>
          <p:cNvSpPr/>
          <p:nvPr/>
        </p:nvSpPr>
        <p:spPr>
          <a:xfrm>
            <a:off x="51188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6" name="Square"/>
          <p:cNvSpPr/>
          <p:nvPr/>
        </p:nvSpPr>
        <p:spPr>
          <a:xfrm>
            <a:off x="54109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2129" name="Windows"/>
          <p:cNvGrpSpPr/>
          <p:nvPr/>
        </p:nvGrpSpPr>
        <p:grpSpPr>
          <a:xfrm>
            <a:off x="1029467" y="3775545"/>
            <a:ext cx="2335265" cy="1027908"/>
            <a:chOff x="0" y="0"/>
            <a:chExt cx="2335264" cy="1027907"/>
          </a:xfrm>
        </p:grpSpPr>
        <p:sp>
          <p:nvSpPr>
            <p:cNvPr id="2127" name="Rectangle"/>
            <p:cNvSpPr/>
            <p:nvPr/>
          </p:nvSpPr>
          <p:spPr>
            <a:xfrm>
              <a:off x="-1" y="-1"/>
              <a:ext cx="2335266" cy="102790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8" name="Windows"/>
            <p:cNvSpPr txBox="1"/>
            <p:nvPr/>
          </p:nvSpPr>
          <p:spPr>
            <a:xfrm>
              <a:off x="-1" y="285353"/>
              <a:ext cx="2335266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pPr/>
              <a:r>
                <a:t>Windows</a:t>
              </a:r>
            </a:p>
          </p:txBody>
        </p:sp>
      </p:grpSp>
      <p:grpSp>
        <p:nvGrpSpPr>
          <p:cNvPr id="2132" name="Python Interpreter"/>
          <p:cNvGrpSpPr/>
          <p:nvPr/>
        </p:nvGrpSpPr>
        <p:grpSpPr>
          <a:xfrm>
            <a:off x="1029467" y="2496963"/>
            <a:ext cx="4671767" cy="1288407"/>
            <a:chOff x="0" y="0"/>
            <a:chExt cx="4671766" cy="1288406"/>
          </a:xfrm>
        </p:grpSpPr>
        <p:sp>
          <p:nvSpPr>
            <p:cNvPr id="2130" name="Rectangle"/>
            <p:cNvSpPr/>
            <p:nvPr/>
          </p:nvSpPr>
          <p:spPr>
            <a:xfrm>
              <a:off x="-1" y="-1"/>
              <a:ext cx="4671768" cy="128840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/>
              </a:pPr>
            </a:p>
          </p:txBody>
        </p:sp>
        <p:sp>
          <p:nvSpPr>
            <p:cNvPr id="2131" name="Python Interpreter"/>
            <p:cNvSpPr txBox="1"/>
            <p:nvPr/>
          </p:nvSpPr>
          <p:spPr>
            <a:xfrm>
              <a:off x="-1" y="402903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/>
              </a:lvl1pPr>
            </a:lstStyle>
            <a:p>
              <a:pPr/>
              <a:r>
                <a:t>Python Interpreter</a:t>
              </a:r>
            </a:p>
          </p:txBody>
        </p:sp>
      </p:grpSp>
      <p:sp>
        <p:nvSpPr>
          <p:cNvPr id="2133" name="Oval"/>
          <p:cNvSpPr/>
          <p:nvPr/>
        </p:nvSpPr>
        <p:spPr>
          <a:xfrm>
            <a:off x="1030870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4" name="Oval"/>
          <p:cNvSpPr/>
          <p:nvPr/>
        </p:nvSpPr>
        <p:spPr>
          <a:xfrm>
            <a:off x="1612192" y="2345009"/>
            <a:ext cx="599450" cy="32154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5" name="Oval"/>
          <p:cNvSpPr/>
          <p:nvPr/>
        </p:nvSpPr>
        <p:spPr>
          <a:xfrm>
            <a:off x="2185361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6" name="Oval"/>
          <p:cNvSpPr/>
          <p:nvPr/>
        </p:nvSpPr>
        <p:spPr>
          <a:xfrm>
            <a:off x="2766684" y="2345009"/>
            <a:ext cx="599451" cy="32154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7" name="Oval"/>
          <p:cNvSpPr/>
          <p:nvPr/>
        </p:nvSpPr>
        <p:spPr>
          <a:xfrm>
            <a:off x="1030870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8" name="Oval"/>
          <p:cNvSpPr/>
          <p:nvPr/>
        </p:nvSpPr>
        <p:spPr>
          <a:xfrm>
            <a:off x="1612192" y="3627709"/>
            <a:ext cx="599450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9" name="Oval"/>
          <p:cNvSpPr/>
          <p:nvPr/>
        </p:nvSpPr>
        <p:spPr>
          <a:xfrm>
            <a:off x="2185361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40" name="Oval"/>
          <p:cNvSpPr/>
          <p:nvPr/>
        </p:nvSpPr>
        <p:spPr>
          <a:xfrm>
            <a:off x="2766684" y="36277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41" name="The Python interpreter mostly lets you…"/>
          <p:cNvSpPr txBox="1"/>
          <p:nvPr/>
        </p:nvSpPr>
        <p:spPr>
          <a:xfrm>
            <a:off x="864776" y="6590531"/>
            <a:ext cx="1204657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2142" name="f = open(&quot;c:\data\file.txt&quot;)…"/>
          <p:cNvSpPr txBox="1"/>
          <p:nvPr/>
        </p:nvSpPr>
        <p:spPr>
          <a:xfrm>
            <a:off x="7157938" y="2722066"/>
            <a:ext cx="49277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rgbClr val="1EB001"/>
                </a:solidFill>
                <a:latin typeface="Courier"/>
                <a:ea typeface="Courier"/>
                <a:cs typeface="Courier"/>
                <a:sym typeface="Courier"/>
              </a:rPr>
              <a:t>c:\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rgbClr val="1EB001"/>
                </a:solidFill>
                <a:latin typeface="Courier"/>
                <a:ea typeface="Courier"/>
                <a:cs typeface="Courier"/>
                <a:sym typeface="Courier"/>
              </a:rPr>
              <a:t>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2143" name="Dingbat Check"/>
          <p:cNvSpPr/>
          <p:nvPr/>
        </p:nvSpPr>
        <p:spPr>
          <a:xfrm>
            <a:off x="200133" y="2112093"/>
            <a:ext cx="599435" cy="569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ho are You?"/>
          <p:cNvSpPr txBox="1"/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Who are You?</a:t>
            </a:r>
          </a:p>
        </p:txBody>
      </p:sp>
      <p:sp>
        <p:nvSpPr>
          <p:cNvPr id="174" name="Year in school?…"/>
          <p:cNvSpPr txBox="1"/>
          <p:nvPr>
            <p:ph type="body" sz="half" idx="1"/>
          </p:nvPr>
        </p:nvSpPr>
        <p:spPr>
          <a:xfrm>
            <a:off x="952500" y="1587896"/>
            <a:ext cx="11099800" cy="432975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Year in school?</a:t>
            </a:r>
          </a:p>
          <a:p>
            <a:pPr marL="635000">
              <a:spcBef>
                <a:spcPts val="0"/>
              </a:spcBef>
              <a:defRPr sz="2800"/>
            </a:pPr>
            <a:r>
              <a:t>1st year?  2nd?  Junior/senior?  Grad student?</a:t>
            </a:r>
          </a:p>
          <a:p>
            <a:pPr marL="0" indent="0">
              <a:buSzTx/>
              <a:buNone/>
            </a:pPr>
            <a:r>
              <a:t>Area of study</a:t>
            </a:r>
          </a:p>
          <a:p>
            <a:pPr marL="635000">
              <a:spcBef>
                <a:spcPts val="0"/>
              </a:spcBef>
              <a:defRPr sz="2800"/>
            </a:pPr>
            <a:r>
              <a:t>Natural science, social science, engineering, business,</a:t>
            </a:r>
            <a:br/>
            <a:r>
              <a:t>statistics, data science, other?</a:t>
            </a:r>
          </a:p>
          <a:p>
            <a:pPr marL="0" indent="0">
              <a:buSzTx/>
              <a:buNone/>
            </a:pPr>
            <a:r>
              <a:t>What CS courses have people taken before?</a:t>
            </a:r>
          </a:p>
          <a:p>
            <a:pPr marL="635000">
              <a:spcBef>
                <a:spcPts val="0"/>
              </a:spcBef>
              <a:defRPr sz="2800"/>
            </a:pPr>
            <a:r>
              <a:t>CS 220/301?  CS 200?  CS 300?  CS 354?</a:t>
            </a:r>
          </a:p>
        </p:txBody>
      </p:sp>
      <p:sp>
        <p:nvSpPr>
          <p:cNvPr id="175" name="Please fill the Student Information Survey  (Survey 1).…"/>
          <p:cNvSpPr txBox="1"/>
          <p:nvPr/>
        </p:nvSpPr>
        <p:spPr>
          <a:xfrm>
            <a:off x="1506261" y="6520656"/>
            <a:ext cx="7519970" cy="207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700"/>
            </a:pPr>
            <a:r>
              <a:t>Please fill the Student Information Survey  (Survey 1).</a:t>
            </a:r>
          </a:p>
          <a:p>
            <a:pPr algn="l">
              <a:defRPr b="0" sz="2700"/>
            </a:pPr>
          </a:p>
          <a:p>
            <a:pPr algn="l">
              <a:defRPr b="0" sz="2700"/>
            </a:pPr>
            <a:r>
              <a:t>Why?</a:t>
            </a:r>
          </a:p>
          <a:p>
            <a:pPr marL="552846" indent="-375046" algn="l">
              <a:buSzPct val="100000"/>
              <a:buChar char="•"/>
              <a:defRPr b="0" sz="2700"/>
            </a:pPr>
            <a:r>
              <a:t>Help me get to know you</a:t>
            </a:r>
          </a:p>
          <a:p>
            <a:pPr marL="552846" indent="-375046" algn="l">
              <a:buSzPct val="100000"/>
              <a:buChar char="•"/>
              <a:defRPr b="0" sz="2700"/>
            </a:pPr>
            <a:r>
              <a:t>Get credit for completing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Harder to reproduce on different OS...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Harder to reproduce on different OS...</a:t>
            </a:r>
          </a:p>
        </p:txBody>
      </p:sp>
      <p:sp>
        <p:nvSpPr>
          <p:cNvPr id="2146" name="Rectangle"/>
          <p:cNvSpPr/>
          <p:nvPr/>
        </p:nvSpPr>
        <p:spPr>
          <a:xfrm>
            <a:off x="1029467" y="4782963"/>
            <a:ext cx="4671767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47" name="Square"/>
          <p:cNvSpPr/>
          <p:nvPr/>
        </p:nvSpPr>
        <p:spPr>
          <a:xfrm>
            <a:off x="13215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48" name="Square"/>
          <p:cNvSpPr/>
          <p:nvPr/>
        </p:nvSpPr>
        <p:spPr>
          <a:xfrm>
            <a:off x="16136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49" name="Square"/>
          <p:cNvSpPr/>
          <p:nvPr/>
        </p:nvSpPr>
        <p:spPr>
          <a:xfrm>
            <a:off x="19057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50" name="Square"/>
          <p:cNvSpPr/>
          <p:nvPr/>
        </p:nvSpPr>
        <p:spPr>
          <a:xfrm>
            <a:off x="21978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51" name="Square"/>
          <p:cNvSpPr/>
          <p:nvPr/>
        </p:nvSpPr>
        <p:spPr>
          <a:xfrm>
            <a:off x="24899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52" name="Square"/>
          <p:cNvSpPr/>
          <p:nvPr/>
        </p:nvSpPr>
        <p:spPr>
          <a:xfrm>
            <a:off x="27820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53" name="Square"/>
          <p:cNvSpPr/>
          <p:nvPr/>
        </p:nvSpPr>
        <p:spPr>
          <a:xfrm>
            <a:off x="30741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2156" name="CPU X"/>
          <p:cNvGrpSpPr/>
          <p:nvPr/>
        </p:nvGrpSpPr>
        <p:grpSpPr>
          <a:xfrm>
            <a:off x="1029467" y="5062363"/>
            <a:ext cx="4671767" cy="759175"/>
            <a:chOff x="0" y="0"/>
            <a:chExt cx="4671766" cy="759174"/>
          </a:xfrm>
        </p:grpSpPr>
        <p:sp>
          <p:nvSpPr>
            <p:cNvPr id="2154" name="Rectangle"/>
            <p:cNvSpPr/>
            <p:nvPr/>
          </p:nvSpPr>
          <p:spPr>
            <a:xfrm>
              <a:off x="-1" y="-1"/>
              <a:ext cx="4671768" cy="759176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5" name="CPU X"/>
            <p:cNvSpPr txBox="1"/>
            <p:nvPr/>
          </p:nvSpPr>
          <p:spPr>
            <a:xfrm>
              <a:off x="-1" y="138287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sp>
        <p:nvSpPr>
          <p:cNvPr id="2157" name="Rectangle"/>
          <p:cNvSpPr/>
          <p:nvPr/>
        </p:nvSpPr>
        <p:spPr>
          <a:xfrm>
            <a:off x="3366268" y="3775545"/>
            <a:ext cx="2335265" cy="102790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600">
                <a:solidFill>
                  <a:srgbClr val="FFFFFF"/>
                </a:solidFill>
              </a:defRPr>
            </a:pPr>
          </a:p>
        </p:txBody>
      </p:sp>
      <p:grpSp>
        <p:nvGrpSpPr>
          <p:cNvPr id="2160" name="good.py"/>
          <p:cNvGrpSpPr/>
          <p:nvPr/>
        </p:nvGrpSpPr>
        <p:grpSpPr>
          <a:xfrm>
            <a:off x="1028067" y="1748755"/>
            <a:ext cx="4674866" cy="759174"/>
            <a:chOff x="0" y="0"/>
            <a:chExt cx="4674865" cy="759172"/>
          </a:xfrm>
        </p:grpSpPr>
        <p:sp>
          <p:nvSpPr>
            <p:cNvPr id="2158" name="Rectangle"/>
            <p:cNvSpPr/>
            <p:nvPr/>
          </p:nvSpPr>
          <p:spPr>
            <a:xfrm>
              <a:off x="0" y="0"/>
              <a:ext cx="4674866" cy="759173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9" name="good.py"/>
            <p:cNvSpPr txBox="1"/>
            <p:nvPr/>
          </p:nvSpPr>
          <p:spPr>
            <a:xfrm>
              <a:off x="0" y="138286"/>
              <a:ext cx="467486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good.py</a:t>
              </a:r>
            </a:p>
          </p:txBody>
        </p:sp>
      </p:grpSp>
      <p:sp>
        <p:nvSpPr>
          <p:cNvPr id="2161" name="Square"/>
          <p:cNvSpPr/>
          <p:nvPr/>
        </p:nvSpPr>
        <p:spPr>
          <a:xfrm>
            <a:off x="33662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2" name="Square"/>
          <p:cNvSpPr/>
          <p:nvPr/>
        </p:nvSpPr>
        <p:spPr>
          <a:xfrm>
            <a:off x="36583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3" name="Square"/>
          <p:cNvSpPr/>
          <p:nvPr/>
        </p:nvSpPr>
        <p:spPr>
          <a:xfrm>
            <a:off x="39504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4" name="Square"/>
          <p:cNvSpPr/>
          <p:nvPr/>
        </p:nvSpPr>
        <p:spPr>
          <a:xfrm>
            <a:off x="42425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5" name="Square"/>
          <p:cNvSpPr/>
          <p:nvPr/>
        </p:nvSpPr>
        <p:spPr>
          <a:xfrm>
            <a:off x="45346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6" name="Square"/>
          <p:cNvSpPr/>
          <p:nvPr/>
        </p:nvSpPr>
        <p:spPr>
          <a:xfrm>
            <a:off x="48267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7" name="Square"/>
          <p:cNvSpPr/>
          <p:nvPr/>
        </p:nvSpPr>
        <p:spPr>
          <a:xfrm>
            <a:off x="51188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8" name="Square"/>
          <p:cNvSpPr/>
          <p:nvPr/>
        </p:nvSpPr>
        <p:spPr>
          <a:xfrm>
            <a:off x="54109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2171" name="Windows"/>
          <p:cNvGrpSpPr/>
          <p:nvPr/>
        </p:nvGrpSpPr>
        <p:grpSpPr>
          <a:xfrm>
            <a:off x="1029467" y="3775545"/>
            <a:ext cx="2335265" cy="1027908"/>
            <a:chOff x="0" y="0"/>
            <a:chExt cx="2335264" cy="1027907"/>
          </a:xfrm>
        </p:grpSpPr>
        <p:sp>
          <p:nvSpPr>
            <p:cNvPr id="2169" name="Rectangle"/>
            <p:cNvSpPr/>
            <p:nvPr/>
          </p:nvSpPr>
          <p:spPr>
            <a:xfrm>
              <a:off x="-1" y="-1"/>
              <a:ext cx="2335266" cy="102790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70" name="Windows"/>
            <p:cNvSpPr txBox="1"/>
            <p:nvPr/>
          </p:nvSpPr>
          <p:spPr>
            <a:xfrm>
              <a:off x="-1" y="285353"/>
              <a:ext cx="2335266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pPr/>
              <a:r>
                <a:t>Windows</a:t>
              </a:r>
            </a:p>
          </p:txBody>
        </p:sp>
      </p:grpSp>
      <p:grpSp>
        <p:nvGrpSpPr>
          <p:cNvPr id="2174" name="Python Interpreter"/>
          <p:cNvGrpSpPr/>
          <p:nvPr/>
        </p:nvGrpSpPr>
        <p:grpSpPr>
          <a:xfrm>
            <a:off x="1029467" y="2496963"/>
            <a:ext cx="4671767" cy="1288407"/>
            <a:chOff x="0" y="0"/>
            <a:chExt cx="4671766" cy="1288406"/>
          </a:xfrm>
        </p:grpSpPr>
        <p:sp>
          <p:nvSpPr>
            <p:cNvPr id="2172" name="Rectangle"/>
            <p:cNvSpPr/>
            <p:nvPr/>
          </p:nvSpPr>
          <p:spPr>
            <a:xfrm>
              <a:off x="-1" y="-1"/>
              <a:ext cx="4671768" cy="128840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/>
              </a:pPr>
            </a:p>
          </p:txBody>
        </p:sp>
        <p:sp>
          <p:nvSpPr>
            <p:cNvPr id="2173" name="Python Interpreter"/>
            <p:cNvSpPr txBox="1"/>
            <p:nvPr/>
          </p:nvSpPr>
          <p:spPr>
            <a:xfrm>
              <a:off x="-1" y="402903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/>
              </a:lvl1pPr>
            </a:lstStyle>
            <a:p>
              <a:pPr/>
              <a:r>
                <a:t>Python Interpreter</a:t>
              </a:r>
            </a:p>
          </p:txBody>
        </p:sp>
      </p:grpSp>
      <p:sp>
        <p:nvSpPr>
          <p:cNvPr id="2175" name="Oval"/>
          <p:cNvSpPr/>
          <p:nvPr/>
        </p:nvSpPr>
        <p:spPr>
          <a:xfrm>
            <a:off x="1030870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76" name="Oval"/>
          <p:cNvSpPr/>
          <p:nvPr/>
        </p:nvSpPr>
        <p:spPr>
          <a:xfrm>
            <a:off x="1612192" y="2345009"/>
            <a:ext cx="599450" cy="32154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77" name="Oval"/>
          <p:cNvSpPr/>
          <p:nvPr/>
        </p:nvSpPr>
        <p:spPr>
          <a:xfrm>
            <a:off x="2185361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78" name="Oval"/>
          <p:cNvSpPr/>
          <p:nvPr/>
        </p:nvSpPr>
        <p:spPr>
          <a:xfrm>
            <a:off x="2766684" y="2345009"/>
            <a:ext cx="599451" cy="32154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79" name="Oval"/>
          <p:cNvSpPr/>
          <p:nvPr/>
        </p:nvSpPr>
        <p:spPr>
          <a:xfrm>
            <a:off x="1030870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80" name="Oval"/>
          <p:cNvSpPr/>
          <p:nvPr/>
        </p:nvSpPr>
        <p:spPr>
          <a:xfrm>
            <a:off x="1612192" y="3627709"/>
            <a:ext cx="599450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81" name="Oval"/>
          <p:cNvSpPr/>
          <p:nvPr/>
        </p:nvSpPr>
        <p:spPr>
          <a:xfrm>
            <a:off x="2185361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82" name="Oval"/>
          <p:cNvSpPr/>
          <p:nvPr/>
        </p:nvSpPr>
        <p:spPr>
          <a:xfrm>
            <a:off x="2766684" y="36277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83" name="The Python interpreter mostly lets you…"/>
          <p:cNvSpPr txBox="1"/>
          <p:nvPr/>
        </p:nvSpPr>
        <p:spPr>
          <a:xfrm>
            <a:off x="864776" y="6590531"/>
            <a:ext cx="1204657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2184" name="# solution 1:…"/>
          <p:cNvSpPr txBox="1"/>
          <p:nvPr/>
        </p:nvSpPr>
        <p:spPr>
          <a:xfrm>
            <a:off x="6205437" y="2214066"/>
            <a:ext cx="65666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200"/>
            </a:pPr>
            <a:r>
              <a:t># solution 1:</a:t>
            </a:r>
          </a:p>
          <a:p>
            <a:pPr algn="l">
              <a:defRPr b="0" sz="210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open(os.path.join("data", "file.txt"))</a:t>
            </a:r>
          </a:p>
          <a:p>
            <a:pPr algn="l">
              <a:defRPr b="0" sz="2100"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2185" name="Dingbat Check"/>
          <p:cNvSpPr/>
          <p:nvPr/>
        </p:nvSpPr>
        <p:spPr>
          <a:xfrm>
            <a:off x="200133" y="2112093"/>
            <a:ext cx="599435" cy="569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86" name="# solution 2:…"/>
          <p:cNvSpPr txBox="1"/>
          <p:nvPr/>
        </p:nvSpPr>
        <p:spPr>
          <a:xfrm>
            <a:off x="6205437" y="3903165"/>
            <a:ext cx="64307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200"/>
            </a:pPr>
            <a:r>
              <a:t># solution 2:</a:t>
            </a:r>
          </a:p>
          <a:p>
            <a:pPr algn="l">
              <a:defRPr b="0" sz="2100"/>
            </a:pPr>
            <a:r>
              <a:t>tell anybody reproducing your results to use the same OS!</a:t>
            </a:r>
          </a:p>
        </p:txBody>
      </p:sp>
      <p:sp>
        <p:nvSpPr>
          <p:cNvPr id="2187" name="tradeoffs?"/>
          <p:cNvSpPr txBox="1"/>
          <p:nvPr/>
        </p:nvSpPr>
        <p:spPr>
          <a:xfrm>
            <a:off x="8605216" y="5262065"/>
            <a:ext cx="163115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tradeoffs?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VMs (Virtual Machines)"/>
          <p:cNvSpPr txBox="1"/>
          <p:nvPr>
            <p:ph type="title"/>
          </p:nvPr>
        </p:nvSpPr>
        <p:spPr>
          <a:xfrm>
            <a:off x="952500" y="254000"/>
            <a:ext cx="8383935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VMs (Virtual Machines)</a:t>
            </a:r>
          </a:p>
        </p:txBody>
      </p:sp>
      <p:sp>
        <p:nvSpPr>
          <p:cNvPr id="2190" name="popular virtual…"/>
          <p:cNvSpPr txBox="1"/>
          <p:nvPr/>
        </p:nvSpPr>
        <p:spPr>
          <a:xfrm>
            <a:off x="9670522" y="587786"/>
            <a:ext cx="28317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000"/>
            </a:pPr>
            <a:r>
              <a:t>popular virtual</a:t>
            </a:r>
          </a:p>
          <a:p>
            <a:pPr>
              <a:defRPr b="0" sz="3000"/>
            </a:pPr>
            <a:r>
              <a:t>machine software</a:t>
            </a:r>
          </a:p>
        </p:txBody>
      </p:sp>
      <p:grpSp>
        <p:nvGrpSpPr>
          <p:cNvPr id="2194" name="Group"/>
          <p:cNvGrpSpPr/>
          <p:nvPr/>
        </p:nvGrpSpPr>
        <p:grpSpPr>
          <a:xfrm>
            <a:off x="10247927" y="1924228"/>
            <a:ext cx="1676907" cy="5569935"/>
            <a:chOff x="0" y="0"/>
            <a:chExt cx="1676905" cy="5569934"/>
          </a:xfrm>
        </p:grpSpPr>
        <p:pic>
          <p:nvPicPr>
            <p:cNvPr id="219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530" y="1853040"/>
              <a:ext cx="1595845" cy="15958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530" y="-1"/>
              <a:ext cx="1595845" cy="1595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777113"/>
              <a:ext cx="1676906" cy="1792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97" name="Physical Machine…"/>
          <p:cNvGrpSpPr/>
          <p:nvPr/>
        </p:nvGrpSpPr>
        <p:grpSpPr>
          <a:xfrm>
            <a:off x="711968" y="6607646"/>
            <a:ext cx="8124429" cy="1027908"/>
            <a:chOff x="0" y="0"/>
            <a:chExt cx="8124428" cy="1027907"/>
          </a:xfrm>
        </p:grpSpPr>
        <p:sp>
          <p:nvSpPr>
            <p:cNvPr id="2195" name="Rectangle"/>
            <p:cNvSpPr/>
            <p:nvPr/>
          </p:nvSpPr>
          <p:spPr>
            <a:xfrm>
              <a:off x="0" y="-1"/>
              <a:ext cx="8124429" cy="102790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96" name="Physical Machine…"/>
            <p:cNvSpPr txBox="1"/>
            <p:nvPr/>
          </p:nvSpPr>
          <p:spPr>
            <a:xfrm>
              <a:off x="0" y="56753"/>
              <a:ext cx="8124429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0" sz="2800">
                  <a:solidFill>
                    <a:srgbClr val="FFFFFF"/>
                  </a:solidFill>
                </a:defRPr>
              </a:pPr>
              <a:r>
                <a:t>Physical Machine</a:t>
              </a:r>
            </a:p>
            <a:p>
              <a:pPr>
                <a:defRPr b="0" sz="2800">
                  <a:solidFill>
                    <a:srgbClr val="FFFFFF"/>
                  </a:solidFill>
                </a:defRPr>
              </a:pPr>
              <a:r>
                <a:t>[CPU, memory, etc]</a:t>
              </a:r>
            </a:p>
          </p:txBody>
        </p:sp>
      </p:grpSp>
      <p:grpSp>
        <p:nvGrpSpPr>
          <p:cNvPr id="2200" name="Mac Operating System"/>
          <p:cNvGrpSpPr/>
          <p:nvPr/>
        </p:nvGrpSpPr>
        <p:grpSpPr>
          <a:xfrm>
            <a:off x="711968" y="6022652"/>
            <a:ext cx="8124429" cy="545705"/>
            <a:chOff x="0" y="0"/>
            <a:chExt cx="8124428" cy="545703"/>
          </a:xfrm>
        </p:grpSpPr>
        <p:sp>
          <p:nvSpPr>
            <p:cNvPr id="2198" name="Rectangle"/>
            <p:cNvSpPr/>
            <p:nvPr/>
          </p:nvSpPr>
          <p:spPr>
            <a:xfrm>
              <a:off x="0" y="0"/>
              <a:ext cx="8124429" cy="545704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99" name="Mac Operating System"/>
            <p:cNvSpPr txBox="1"/>
            <p:nvPr/>
          </p:nvSpPr>
          <p:spPr>
            <a:xfrm>
              <a:off x="0" y="18851"/>
              <a:ext cx="812442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Mac Operating System</a:t>
              </a:r>
            </a:p>
          </p:txBody>
        </p:sp>
      </p:grpSp>
      <p:grpSp>
        <p:nvGrpSpPr>
          <p:cNvPr id="2205" name="Virtual Machine"/>
          <p:cNvGrpSpPr/>
          <p:nvPr/>
        </p:nvGrpSpPr>
        <p:grpSpPr>
          <a:xfrm>
            <a:off x="3504653" y="4914365"/>
            <a:ext cx="2539060" cy="1104109"/>
            <a:chOff x="0" y="0"/>
            <a:chExt cx="2539058" cy="1104107"/>
          </a:xfrm>
        </p:grpSpPr>
        <p:grpSp>
          <p:nvGrpSpPr>
            <p:cNvPr id="2203" name="Virtual Machine"/>
            <p:cNvGrpSpPr/>
            <p:nvPr/>
          </p:nvGrpSpPr>
          <p:grpSpPr>
            <a:xfrm>
              <a:off x="38100" y="38100"/>
              <a:ext cx="2462860" cy="1027909"/>
              <a:chOff x="0" y="0"/>
              <a:chExt cx="2462858" cy="1027907"/>
            </a:xfrm>
          </p:grpSpPr>
          <p:sp>
            <p:nvSpPr>
              <p:cNvPr id="2201" name="Rectangle"/>
              <p:cNvSpPr/>
              <p:nvPr/>
            </p:nvSpPr>
            <p:spPr>
              <a:xfrm>
                <a:off x="0" y="0"/>
                <a:ext cx="2462859" cy="102790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02" name="Virtual Machine"/>
              <p:cNvSpPr txBox="1"/>
              <p:nvPr/>
            </p:nvSpPr>
            <p:spPr>
              <a:xfrm>
                <a:off x="0" y="259953"/>
                <a:ext cx="2462859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Virtual Machine</a:t>
                </a:r>
              </a:p>
            </p:txBody>
          </p:sp>
        </p:grpSp>
        <p:pic>
          <p:nvPicPr>
            <p:cNvPr id="2204" name="Virtual Machine Virtual Machine" descr="Virtual Machine Virtual Machin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539059" cy="1104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10" name="Virtual Machine"/>
          <p:cNvGrpSpPr/>
          <p:nvPr/>
        </p:nvGrpSpPr>
        <p:grpSpPr>
          <a:xfrm>
            <a:off x="6334173" y="4914365"/>
            <a:ext cx="2539061" cy="1104109"/>
            <a:chOff x="0" y="0"/>
            <a:chExt cx="2539059" cy="1104107"/>
          </a:xfrm>
        </p:grpSpPr>
        <p:grpSp>
          <p:nvGrpSpPr>
            <p:cNvPr id="2208" name="Virtual Machine"/>
            <p:cNvGrpSpPr/>
            <p:nvPr/>
          </p:nvGrpSpPr>
          <p:grpSpPr>
            <a:xfrm>
              <a:off x="38100" y="38100"/>
              <a:ext cx="2462860" cy="1027909"/>
              <a:chOff x="0" y="0"/>
              <a:chExt cx="2462859" cy="1027907"/>
            </a:xfrm>
          </p:grpSpPr>
          <p:sp>
            <p:nvSpPr>
              <p:cNvPr id="2206" name="Rectangle"/>
              <p:cNvSpPr/>
              <p:nvPr/>
            </p:nvSpPr>
            <p:spPr>
              <a:xfrm>
                <a:off x="0" y="0"/>
                <a:ext cx="2462860" cy="102790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07" name="Virtual Machine"/>
              <p:cNvSpPr txBox="1"/>
              <p:nvPr/>
            </p:nvSpPr>
            <p:spPr>
              <a:xfrm>
                <a:off x="0" y="259953"/>
                <a:ext cx="2462860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Virtual Machine</a:t>
                </a:r>
              </a:p>
            </p:txBody>
          </p:sp>
        </p:grpSp>
        <p:pic>
          <p:nvPicPr>
            <p:cNvPr id="2209" name="Virtual Machine Virtual Machine" descr="Virtual Machine Virtual Machin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539060" cy="1104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13" name="Mac OS X…"/>
          <p:cNvGrpSpPr/>
          <p:nvPr/>
        </p:nvGrpSpPr>
        <p:grpSpPr>
          <a:xfrm>
            <a:off x="713233" y="3434369"/>
            <a:ext cx="2462860" cy="2546004"/>
            <a:chOff x="0" y="0"/>
            <a:chExt cx="2462858" cy="2546003"/>
          </a:xfrm>
        </p:grpSpPr>
        <p:sp>
          <p:nvSpPr>
            <p:cNvPr id="2211" name="Rectangle"/>
            <p:cNvSpPr/>
            <p:nvPr/>
          </p:nvSpPr>
          <p:spPr>
            <a:xfrm>
              <a:off x="0" y="-1"/>
              <a:ext cx="2462859" cy="2546005"/>
            </a:xfrm>
            <a:prstGeom prst="rect">
              <a:avLst/>
            </a:prstGeom>
            <a:noFill/>
            <a:ln w="254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212" name="Mac OS X…"/>
            <p:cNvSpPr txBox="1"/>
            <p:nvPr/>
          </p:nvSpPr>
          <p:spPr>
            <a:xfrm>
              <a:off x="12700" y="879301"/>
              <a:ext cx="2437459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r>
                <a:t>Mac OS X</a:t>
              </a:r>
            </a:p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r>
                <a:t>Programs</a:t>
              </a:r>
            </a:p>
          </p:txBody>
        </p:sp>
      </p:grpSp>
      <p:pic>
        <p:nvPicPr>
          <p:cNvPr id="2214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2418" t="36609" r="10083" b="33230"/>
          <a:stretch>
            <a:fillRect/>
          </a:stretch>
        </p:blipFill>
        <p:spPr>
          <a:xfrm>
            <a:off x="6497264" y="2496784"/>
            <a:ext cx="2258594" cy="54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2150" y="3574955"/>
            <a:ext cx="1705025" cy="1705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6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39160" t="22055" r="39156" b="22045"/>
          <a:stretch>
            <a:fillRect/>
          </a:stretch>
        </p:blipFill>
        <p:spPr>
          <a:xfrm>
            <a:off x="4260353" y="2107517"/>
            <a:ext cx="1050529" cy="1523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fill="norm" stroke="1" extrusionOk="0">
                <a:moveTo>
                  <a:pt x="10755" y="1"/>
                </a:moveTo>
                <a:cubicBezTo>
                  <a:pt x="10266" y="-8"/>
                  <a:pt x="9774" y="32"/>
                  <a:pt x="9417" y="125"/>
                </a:cubicBezTo>
                <a:cubicBezTo>
                  <a:pt x="8690" y="313"/>
                  <a:pt x="7958" y="771"/>
                  <a:pt x="7613" y="1253"/>
                </a:cubicBezTo>
                <a:cubicBezTo>
                  <a:pt x="7342" y="1634"/>
                  <a:pt x="7348" y="1639"/>
                  <a:pt x="7295" y="3376"/>
                </a:cubicBezTo>
                <a:cubicBezTo>
                  <a:pt x="7261" y="4485"/>
                  <a:pt x="7197" y="5184"/>
                  <a:pt x="7124" y="5302"/>
                </a:cubicBezTo>
                <a:cubicBezTo>
                  <a:pt x="6785" y="5847"/>
                  <a:pt x="6100" y="6707"/>
                  <a:pt x="5182" y="7751"/>
                </a:cubicBezTo>
                <a:cubicBezTo>
                  <a:pt x="3700" y="9436"/>
                  <a:pt x="3378" y="9942"/>
                  <a:pt x="3329" y="10598"/>
                </a:cubicBezTo>
                <a:cubicBezTo>
                  <a:pt x="3293" y="11095"/>
                  <a:pt x="3259" y="11148"/>
                  <a:pt x="2848" y="11553"/>
                </a:cubicBezTo>
                <a:cubicBezTo>
                  <a:pt x="2445" y="11950"/>
                  <a:pt x="1955" y="12230"/>
                  <a:pt x="1820" y="12137"/>
                </a:cubicBezTo>
                <a:cubicBezTo>
                  <a:pt x="1788" y="12116"/>
                  <a:pt x="1679" y="12119"/>
                  <a:pt x="1583" y="12148"/>
                </a:cubicBezTo>
                <a:cubicBezTo>
                  <a:pt x="1487" y="12177"/>
                  <a:pt x="1390" y="12205"/>
                  <a:pt x="1363" y="12210"/>
                </a:cubicBezTo>
                <a:cubicBezTo>
                  <a:pt x="544" y="12380"/>
                  <a:pt x="485" y="12406"/>
                  <a:pt x="367" y="12643"/>
                </a:cubicBezTo>
                <a:cubicBezTo>
                  <a:pt x="301" y="12774"/>
                  <a:pt x="271" y="13047"/>
                  <a:pt x="294" y="13249"/>
                </a:cubicBezTo>
                <a:cubicBezTo>
                  <a:pt x="352" y="13771"/>
                  <a:pt x="340" y="14128"/>
                  <a:pt x="253" y="14322"/>
                </a:cubicBezTo>
                <a:cubicBezTo>
                  <a:pt x="212" y="14414"/>
                  <a:pt x="149" y="14658"/>
                  <a:pt x="122" y="14866"/>
                </a:cubicBezTo>
                <a:cubicBezTo>
                  <a:pt x="79" y="15204"/>
                  <a:pt x="105" y="15256"/>
                  <a:pt x="310" y="15355"/>
                </a:cubicBezTo>
                <a:cubicBezTo>
                  <a:pt x="684" y="15536"/>
                  <a:pt x="2181" y="15833"/>
                  <a:pt x="3370" y="15962"/>
                </a:cubicBezTo>
                <a:cubicBezTo>
                  <a:pt x="3541" y="15980"/>
                  <a:pt x="3807" y="16032"/>
                  <a:pt x="3958" y="16074"/>
                </a:cubicBezTo>
                <a:cubicBezTo>
                  <a:pt x="4108" y="16116"/>
                  <a:pt x="4281" y="16160"/>
                  <a:pt x="4341" y="16169"/>
                </a:cubicBezTo>
                <a:cubicBezTo>
                  <a:pt x="4401" y="16177"/>
                  <a:pt x="4601" y="16229"/>
                  <a:pt x="4782" y="16282"/>
                </a:cubicBezTo>
                <a:cubicBezTo>
                  <a:pt x="5436" y="16474"/>
                  <a:pt x="5741" y="16518"/>
                  <a:pt x="6381" y="16518"/>
                </a:cubicBezTo>
                <a:cubicBezTo>
                  <a:pt x="7205" y="16518"/>
                  <a:pt x="7588" y="16371"/>
                  <a:pt x="8038" y="15889"/>
                </a:cubicBezTo>
                <a:cubicBezTo>
                  <a:pt x="8219" y="15694"/>
                  <a:pt x="8465" y="15495"/>
                  <a:pt x="8585" y="15450"/>
                </a:cubicBezTo>
                <a:cubicBezTo>
                  <a:pt x="8704" y="15405"/>
                  <a:pt x="9307" y="15354"/>
                  <a:pt x="9923" y="15338"/>
                </a:cubicBezTo>
                <a:cubicBezTo>
                  <a:pt x="10742" y="15318"/>
                  <a:pt x="11137" y="15339"/>
                  <a:pt x="11726" y="15428"/>
                </a:cubicBezTo>
                <a:cubicBezTo>
                  <a:pt x="11790" y="15438"/>
                  <a:pt x="11845" y="15445"/>
                  <a:pt x="11914" y="15456"/>
                </a:cubicBezTo>
                <a:cubicBezTo>
                  <a:pt x="12931" y="15623"/>
                  <a:pt x="13176" y="15717"/>
                  <a:pt x="13358" y="16012"/>
                </a:cubicBezTo>
                <a:cubicBezTo>
                  <a:pt x="13527" y="16287"/>
                  <a:pt x="13803" y="16453"/>
                  <a:pt x="14272" y="16568"/>
                </a:cubicBezTo>
                <a:cubicBezTo>
                  <a:pt x="14721" y="16679"/>
                  <a:pt x="15292" y="16690"/>
                  <a:pt x="15782" y="16596"/>
                </a:cubicBezTo>
                <a:cubicBezTo>
                  <a:pt x="15982" y="16558"/>
                  <a:pt x="16172" y="16535"/>
                  <a:pt x="16198" y="16546"/>
                </a:cubicBezTo>
                <a:cubicBezTo>
                  <a:pt x="16224" y="16557"/>
                  <a:pt x="16313" y="16502"/>
                  <a:pt x="16394" y="16422"/>
                </a:cubicBezTo>
                <a:cubicBezTo>
                  <a:pt x="16552" y="16267"/>
                  <a:pt x="17969" y="15484"/>
                  <a:pt x="18458" y="15282"/>
                </a:cubicBezTo>
                <a:cubicBezTo>
                  <a:pt x="19424" y="14884"/>
                  <a:pt x="20516" y="14299"/>
                  <a:pt x="20621" y="14125"/>
                </a:cubicBezTo>
                <a:cubicBezTo>
                  <a:pt x="20795" y="13835"/>
                  <a:pt x="20669" y="13666"/>
                  <a:pt x="19870" y="13142"/>
                </a:cubicBezTo>
                <a:cubicBezTo>
                  <a:pt x="19194" y="12697"/>
                  <a:pt x="19137" y="12636"/>
                  <a:pt x="19005" y="12238"/>
                </a:cubicBezTo>
                <a:cubicBezTo>
                  <a:pt x="18907" y="11945"/>
                  <a:pt x="18769" y="11750"/>
                  <a:pt x="18573" y="11609"/>
                </a:cubicBezTo>
                <a:lnTo>
                  <a:pt x="18287" y="11401"/>
                </a:lnTo>
                <a:lnTo>
                  <a:pt x="18450" y="10952"/>
                </a:lnTo>
                <a:cubicBezTo>
                  <a:pt x="18800" y="9976"/>
                  <a:pt x="18366" y="9257"/>
                  <a:pt x="15921" y="6740"/>
                </a:cubicBezTo>
                <a:cubicBezTo>
                  <a:pt x="15044" y="5839"/>
                  <a:pt x="14251" y="4954"/>
                  <a:pt x="14158" y="4775"/>
                </a:cubicBezTo>
                <a:cubicBezTo>
                  <a:pt x="14032" y="4532"/>
                  <a:pt x="13969" y="4102"/>
                  <a:pt x="13913" y="3107"/>
                </a:cubicBezTo>
                <a:cubicBezTo>
                  <a:pt x="13872" y="2370"/>
                  <a:pt x="13795" y="1679"/>
                  <a:pt x="13742" y="1568"/>
                </a:cubicBezTo>
                <a:cubicBezTo>
                  <a:pt x="13434" y="920"/>
                  <a:pt x="12815" y="405"/>
                  <a:pt x="12069" y="175"/>
                </a:cubicBezTo>
                <a:cubicBezTo>
                  <a:pt x="11726" y="70"/>
                  <a:pt x="11244" y="10"/>
                  <a:pt x="10755" y="1"/>
                </a:cubicBezTo>
                <a:close/>
                <a:moveTo>
                  <a:pt x="5590" y="17556"/>
                </a:moveTo>
                <a:cubicBezTo>
                  <a:pt x="5377" y="17545"/>
                  <a:pt x="5157" y="17605"/>
                  <a:pt x="5051" y="17742"/>
                </a:cubicBezTo>
                <a:cubicBezTo>
                  <a:pt x="4903" y="17933"/>
                  <a:pt x="5018" y="18197"/>
                  <a:pt x="5280" y="18270"/>
                </a:cubicBezTo>
                <a:cubicBezTo>
                  <a:pt x="5398" y="18303"/>
                  <a:pt x="5551" y="18319"/>
                  <a:pt x="5622" y="18303"/>
                </a:cubicBezTo>
                <a:cubicBezTo>
                  <a:pt x="5694" y="18287"/>
                  <a:pt x="5792" y="18275"/>
                  <a:pt x="5843" y="18275"/>
                </a:cubicBezTo>
                <a:cubicBezTo>
                  <a:pt x="5978" y="18275"/>
                  <a:pt x="6138" y="17943"/>
                  <a:pt x="6071" y="17798"/>
                </a:cubicBezTo>
                <a:cubicBezTo>
                  <a:pt x="6004" y="17653"/>
                  <a:pt x="5802" y="17566"/>
                  <a:pt x="5590" y="17556"/>
                </a:cubicBezTo>
                <a:close/>
                <a:moveTo>
                  <a:pt x="1118" y="17804"/>
                </a:moveTo>
                <a:cubicBezTo>
                  <a:pt x="76" y="17804"/>
                  <a:pt x="0" y="17812"/>
                  <a:pt x="0" y="17933"/>
                </a:cubicBezTo>
                <a:cubicBezTo>
                  <a:pt x="0" y="18030"/>
                  <a:pt x="81" y="18068"/>
                  <a:pt x="318" y="18084"/>
                </a:cubicBezTo>
                <a:lnTo>
                  <a:pt x="628" y="18107"/>
                </a:lnTo>
                <a:lnTo>
                  <a:pt x="661" y="19646"/>
                </a:lnTo>
                <a:cubicBezTo>
                  <a:pt x="684" y="20980"/>
                  <a:pt x="662" y="21197"/>
                  <a:pt x="530" y="21263"/>
                </a:cubicBezTo>
                <a:cubicBezTo>
                  <a:pt x="447" y="21305"/>
                  <a:pt x="292" y="21320"/>
                  <a:pt x="188" y="21302"/>
                </a:cubicBezTo>
                <a:cubicBezTo>
                  <a:pt x="57" y="21278"/>
                  <a:pt x="0" y="21307"/>
                  <a:pt x="0" y="21381"/>
                </a:cubicBezTo>
                <a:cubicBezTo>
                  <a:pt x="0" y="21477"/>
                  <a:pt x="223" y="21488"/>
                  <a:pt x="2040" y="21488"/>
                </a:cubicBezTo>
                <a:lnTo>
                  <a:pt x="4088" y="21488"/>
                </a:lnTo>
                <a:lnTo>
                  <a:pt x="4088" y="20982"/>
                </a:lnTo>
                <a:lnTo>
                  <a:pt x="4088" y="20482"/>
                </a:lnTo>
                <a:lnTo>
                  <a:pt x="3811" y="20482"/>
                </a:lnTo>
                <a:cubicBezTo>
                  <a:pt x="3552" y="20482"/>
                  <a:pt x="3522" y="20507"/>
                  <a:pt x="3476" y="20786"/>
                </a:cubicBezTo>
                <a:cubicBezTo>
                  <a:pt x="3404" y="21229"/>
                  <a:pt x="3296" y="21285"/>
                  <a:pt x="2538" y="21285"/>
                </a:cubicBezTo>
                <a:cubicBezTo>
                  <a:pt x="2162" y="21285"/>
                  <a:pt x="1838" y="21254"/>
                  <a:pt x="1771" y="21207"/>
                </a:cubicBezTo>
                <a:cubicBezTo>
                  <a:pt x="1687" y="21150"/>
                  <a:pt x="1657" y="20714"/>
                  <a:pt x="1657" y="19679"/>
                </a:cubicBezTo>
                <a:cubicBezTo>
                  <a:pt x="1657" y="18181"/>
                  <a:pt x="1684" y="18073"/>
                  <a:pt x="2065" y="18073"/>
                </a:cubicBezTo>
                <a:cubicBezTo>
                  <a:pt x="2175" y="18073"/>
                  <a:pt x="2236" y="18022"/>
                  <a:pt x="2236" y="17938"/>
                </a:cubicBezTo>
                <a:cubicBezTo>
                  <a:pt x="2236" y="17811"/>
                  <a:pt x="2172" y="17804"/>
                  <a:pt x="1118" y="17804"/>
                </a:cubicBezTo>
                <a:close/>
                <a:moveTo>
                  <a:pt x="20996" y="18539"/>
                </a:moveTo>
                <a:cubicBezTo>
                  <a:pt x="20758" y="18539"/>
                  <a:pt x="20722" y="18558"/>
                  <a:pt x="20808" y="18629"/>
                </a:cubicBezTo>
                <a:cubicBezTo>
                  <a:pt x="20868" y="18679"/>
                  <a:pt x="20884" y="18740"/>
                  <a:pt x="20849" y="18764"/>
                </a:cubicBezTo>
                <a:cubicBezTo>
                  <a:pt x="20814" y="18788"/>
                  <a:pt x="20969" y="18809"/>
                  <a:pt x="21192" y="18809"/>
                </a:cubicBezTo>
                <a:cubicBezTo>
                  <a:pt x="21494" y="18809"/>
                  <a:pt x="21600" y="18780"/>
                  <a:pt x="21600" y="18702"/>
                </a:cubicBezTo>
                <a:cubicBezTo>
                  <a:pt x="21600" y="18645"/>
                  <a:pt x="21552" y="18618"/>
                  <a:pt x="21502" y="18640"/>
                </a:cubicBezTo>
                <a:cubicBezTo>
                  <a:pt x="21452" y="18661"/>
                  <a:pt x="21389" y="18644"/>
                  <a:pt x="21355" y="18607"/>
                </a:cubicBezTo>
                <a:cubicBezTo>
                  <a:pt x="21322" y="18569"/>
                  <a:pt x="21160" y="18539"/>
                  <a:pt x="20996" y="18539"/>
                </a:cubicBezTo>
                <a:close/>
                <a:moveTo>
                  <a:pt x="5728" y="18803"/>
                </a:moveTo>
                <a:cubicBezTo>
                  <a:pt x="5594" y="18777"/>
                  <a:pt x="5373" y="18844"/>
                  <a:pt x="5010" y="18938"/>
                </a:cubicBezTo>
                <a:cubicBezTo>
                  <a:pt x="4451" y="19084"/>
                  <a:pt x="4312" y="19259"/>
                  <a:pt x="4733" y="19292"/>
                </a:cubicBezTo>
                <a:lnTo>
                  <a:pt x="5010" y="19309"/>
                </a:lnTo>
                <a:lnTo>
                  <a:pt x="5035" y="20241"/>
                </a:lnTo>
                <a:cubicBezTo>
                  <a:pt x="5063" y="21208"/>
                  <a:pt x="5017" y="21353"/>
                  <a:pt x="4659" y="21353"/>
                </a:cubicBezTo>
                <a:cubicBezTo>
                  <a:pt x="4559" y="21353"/>
                  <a:pt x="4472" y="21397"/>
                  <a:pt x="4472" y="21454"/>
                </a:cubicBezTo>
                <a:cubicBezTo>
                  <a:pt x="4472" y="21542"/>
                  <a:pt x="4636" y="21558"/>
                  <a:pt x="5500" y="21549"/>
                </a:cubicBezTo>
                <a:cubicBezTo>
                  <a:pt x="6296" y="21540"/>
                  <a:pt x="6520" y="21515"/>
                  <a:pt x="6520" y="21443"/>
                </a:cubicBezTo>
                <a:cubicBezTo>
                  <a:pt x="6520" y="21392"/>
                  <a:pt x="6437" y="21353"/>
                  <a:pt x="6340" y="21353"/>
                </a:cubicBezTo>
                <a:cubicBezTo>
                  <a:pt x="5968" y="21353"/>
                  <a:pt x="5932" y="21231"/>
                  <a:pt x="5932" y="19999"/>
                </a:cubicBezTo>
                <a:cubicBezTo>
                  <a:pt x="5932" y="19145"/>
                  <a:pt x="5952" y="18848"/>
                  <a:pt x="5728" y="18803"/>
                </a:cubicBezTo>
                <a:close/>
                <a:moveTo>
                  <a:pt x="15553" y="18803"/>
                </a:moveTo>
                <a:cubicBezTo>
                  <a:pt x="15420" y="18777"/>
                  <a:pt x="15196" y="18837"/>
                  <a:pt x="14835" y="18932"/>
                </a:cubicBezTo>
                <a:cubicBezTo>
                  <a:pt x="14275" y="19078"/>
                  <a:pt x="14169" y="19193"/>
                  <a:pt x="14558" y="19224"/>
                </a:cubicBezTo>
                <a:lnTo>
                  <a:pt x="14835" y="19241"/>
                </a:lnTo>
                <a:lnTo>
                  <a:pt x="14860" y="20072"/>
                </a:lnTo>
                <a:cubicBezTo>
                  <a:pt x="14883" y="20773"/>
                  <a:pt x="14868" y="20922"/>
                  <a:pt x="14729" y="21027"/>
                </a:cubicBezTo>
                <a:cubicBezTo>
                  <a:pt x="14493" y="21207"/>
                  <a:pt x="13846" y="21194"/>
                  <a:pt x="13554" y="21005"/>
                </a:cubicBezTo>
                <a:cubicBezTo>
                  <a:pt x="13338" y="20865"/>
                  <a:pt x="13326" y="20822"/>
                  <a:pt x="13326" y="19837"/>
                </a:cubicBezTo>
                <a:cubicBezTo>
                  <a:pt x="13326" y="18660"/>
                  <a:pt x="13377" y="18707"/>
                  <a:pt x="12387" y="18921"/>
                </a:cubicBezTo>
                <a:cubicBezTo>
                  <a:pt x="11851" y="19038"/>
                  <a:pt x="11702" y="19186"/>
                  <a:pt x="12085" y="19224"/>
                </a:cubicBezTo>
                <a:cubicBezTo>
                  <a:pt x="12298" y="19244"/>
                  <a:pt x="12307" y="19270"/>
                  <a:pt x="12355" y="20179"/>
                </a:cubicBezTo>
                <a:cubicBezTo>
                  <a:pt x="12404" y="21126"/>
                  <a:pt x="12484" y="21348"/>
                  <a:pt x="12820" y="21482"/>
                </a:cubicBezTo>
                <a:cubicBezTo>
                  <a:pt x="13093" y="21592"/>
                  <a:pt x="13833" y="21559"/>
                  <a:pt x="14280" y="21420"/>
                </a:cubicBezTo>
                <a:cubicBezTo>
                  <a:pt x="14692" y="21291"/>
                  <a:pt x="14693" y="21290"/>
                  <a:pt x="14811" y="21420"/>
                </a:cubicBezTo>
                <a:cubicBezTo>
                  <a:pt x="14911" y="21530"/>
                  <a:pt x="15041" y="21555"/>
                  <a:pt x="15627" y="21555"/>
                </a:cubicBezTo>
                <a:cubicBezTo>
                  <a:pt x="16155" y="21555"/>
                  <a:pt x="16335" y="21531"/>
                  <a:pt x="16377" y="21454"/>
                </a:cubicBezTo>
                <a:cubicBezTo>
                  <a:pt x="16417" y="21383"/>
                  <a:pt x="16370" y="21353"/>
                  <a:pt x="16214" y="21353"/>
                </a:cubicBezTo>
                <a:cubicBezTo>
                  <a:pt x="15791" y="21353"/>
                  <a:pt x="15757" y="21258"/>
                  <a:pt x="15757" y="19999"/>
                </a:cubicBezTo>
                <a:cubicBezTo>
                  <a:pt x="15757" y="19145"/>
                  <a:pt x="15776" y="18848"/>
                  <a:pt x="15553" y="18803"/>
                </a:cubicBezTo>
                <a:close/>
                <a:moveTo>
                  <a:pt x="17610" y="18809"/>
                </a:moveTo>
                <a:cubicBezTo>
                  <a:pt x="16815" y="18809"/>
                  <a:pt x="16639" y="18829"/>
                  <a:pt x="16639" y="18910"/>
                </a:cubicBezTo>
                <a:cubicBezTo>
                  <a:pt x="16639" y="18965"/>
                  <a:pt x="16738" y="19023"/>
                  <a:pt x="16867" y="19045"/>
                </a:cubicBezTo>
                <a:cubicBezTo>
                  <a:pt x="17018" y="19071"/>
                  <a:pt x="17299" y="19281"/>
                  <a:pt x="17650" y="19634"/>
                </a:cubicBezTo>
                <a:cubicBezTo>
                  <a:pt x="17950" y="19934"/>
                  <a:pt x="18189" y="20204"/>
                  <a:pt x="18189" y="20235"/>
                </a:cubicBezTo>
                <a:cubicBezTo>
                  <a:pt x="18189" y="20265"/>
                  <a:pt x="17942" y="20515"/>
                  <a:pt x="17634" y="20791"/>
                </a:cubicBezTo>
                <a:cubicBezTo>
                  <a:pt x="17245" y="21140"/>
                  <a:pt x="16995" y="21304"/>
                  <a:pt x="16810" y="21330"/>
                </a:cubicBezTo>
                <a:cubicBezTo>
                  <a:pt x="16664" y="21350"/>
                  <a:pt x="16569" y="21394"/>
                  <a:pt x="16598" y="21426"/>
                </a:cubicBezTo>
                <a:cubicBezTo>
                  <a:pt x="16672" y="21509"/>
                  <a:pt x="18189" y="21503"/>
                  <a:pt x="18189" y="21420"/>
                </a:cubicBezTo>
                <a:cubicBezTo>
                  <a:pt x="18189" y="21383"/>
                  <a:pt x="18127" y="21353"/>
                  <a:pt x="18050" y="21353"/>
                </a:cubicBezTo>
                <a:cubicBezTo>
                  <a:pt x="17764" y="21353"/>
                  <a:pt x="17793" y="21202"/>
                  <a:pt x="18148" y="20847"/>
                </a:cubicBezTo>
                <a:cubicBezTo>
                  <a:pt x="18349" y="20646"/>
                  <a:pt x="18531" y="20482"/>
                  <a:pt x="18548" y="20482"/>
                </a:cubicBezTo>
                <a:cubicBezTo>
                  <a:pt x="18565" y="20482"/>
                  <a:pt x="18741" y="20652"/>
                  <a:pt x="18940" y="20859"/>
                </a:cubicBezTo>
                <a:cubicBezTo>
                  <a:pt x="19273" y="21204"/>
                  <a:pt x="19289" y="21242"/>
                  <a:pt x="19136" y="21319"/>
                </a:cubicBezTo>
                <a:cubicBezTo>
                  <a:pt x="19044" y="21366"/>
                  <a:pt x="18972" y="21434"/>
                  <a:pt x="18972" y="21476"/>
                </a:cubicBezTo>
                <a:cubicBezTo>
                  <a:pt x="18972" y="21527"/>
                  <a:pt x="19268" y="21555"/>
                  <a:pt x="19895" y="21555"/>
                </a:cubicBezTo>
                <a:cubicBezTo>
                  <a:pt x="20574" y="21555"/>
                  <a:pt x="20817" y="21533"/>
                  <a:pt x="20817" y="21471"/>
                </a:cubicBezTo>
                <a:cubicBezTo>
                  <a:pt x="20817" y="21425"/>
                  <a:pt x="20722" y="21356"/>
                  <a:pt x="20604" y="21319"/>
                </a:cubicBezTo>
                <a:cubicBezTo>
                  <a:pt x="20487" y="21283"/>
                  <a:pt x="20116" y="20988"/>
                  <a:pt x="19780" y="20668"/>
                </a:cubicBezTo>
                <a:lnTo>
                  <a:pt x="19168" y="20089"/>
                </a:lnTo>
                <a:lnTo>
                  <a:pt x="19682" y="19634"/>
                </a:lnTo>
                <a:cubicBezTo>
                  <a:pt x="19963" y="19383"/>
                  <a:pt x="20312" y="19138"/>
                  <a:pt x="20458" y="19090"/>
                </a:cubicBezTo>
                <a:cubicBezTo>
                  <a:pt x="20867" y="18954"/>
                  <a:pt x="20677" y="18876"/>
                  <a:pt x="19935" y="18876"/>
                </a:cubicBezTo>
                <a:cubicBezTo>
                  <a:pt x="19425" y="18876"/>
                  <a:pt x="19258" y="18896"/>
                  <a:pt x="19258" y="18966"/>
                </a:cubicBezTo>
                <a:cubicBezTo>
                  <a:pt x="19258" y="19017"/>
                  <a:pt x="19350" y="19075"/>
                  <a:pt x="19462" y="19095"/>
                </a:cubicBezTo>
                <a:cubicBezTo>
                  <a:pt x="19660" y="19131"/>
                  <a:pt x="19661" y="19142"/>
                  <a:pt x="19364" y="19438"/>
                </a:cubicBezTo>
                <a:cubicBezTo>
                  <a:pt x="19196" y="19606"/>
                  <a:pt x="19000" y="19747"/>
                  <a:pt x="18932" y="19747"/>
                </a:cubicBezTo>
                <a:cubicBezTo>
                  <a:pt x="18863" y="19747"/>
                  <a:pt x="18671" y="19614"/>
                  <a:pt x="18499" y="19449"/>
                </a:cubicBezTo>
                <a:cubicBezTo>
                  <a:pt x="18192" y="19155"/>
                  <a:pt x="18190" y="19146"/>
                  <a:pt x="18385" y="19062"/>
                </a:cubicBezTo>
                <a:cubicBezTo>
                  <a:pt x="18821" y="18874"/>
                  <a:pt x="18618" y="18809"/>
                  <a:pt x="17610" y="18809"/>
                </a:cubicBezTo>
                <a:close/>
                <a:moveTo>
                  <a:pt x="8185" y="18814"/>
                </a:moveTo>
                <a:cubicBezTo>
                  <a:pt x="8007" y="18819"/>
                  <a:pt x="7754" y="18865"/>
                  <a:pt x="7450" y="18938"/>
                </a:cubicBezTo>
                <a:cubicBezTo>
                  <a:pt x="6896" y="19073"/>
                  <a:pt x="6771" y="19193"/>
                  <a:pt x="7165" y="19224"/>
                </a:cubicBezTo>
                <a:lnTo>
                  <a:pt x="7442" y="19241"/>
                </a:lnTo>
                <a:lnTo>
                  <a:pt x="7442" y="20280"/>
                </a:lnTo>
                <a:cubicBezTo>
                  <a:pt x="7442" y="21306"/>
                  <a:pt x="7438" y="21321"/>
                  <a:pt x="7222" y="21342"/>
                </a:cubicBezTo>
                <a:cubicBezTo>
                  <a:pt x="7101" y="21354"/>
                  <a:pt x="7001" y="21406"/>
                  <a:pt x="7001" y="21460"/>
                </a:cubicBezTo>
                <a:cubicBezTo>
                  <a:pt x="7001" y="21541"/>
                  <a:pt x="7182" y="21557"/>
                  <a:pt x="7981" y="21549"/>
                </a:cubicBezTo>
                <a:cubicBezTo>
                  <a:pt x="8964" y="21538"/>
                  <a:pt x="9208" y="21463"/>
                  <a:pt x="8731" y="21319"/>
                </a:cubicBezTo>
                <a:cubicBezTo>
                  <a:pt x="8522" y="21256"/>
                  <a:pt x="8513" y="21212"/>
                  <a:pt x="8487" y="20320"/>
                </a:cubicBezTo>
                <a:cubicBezTo>
                  <a:pt x="8472" y="19807"/>
                  <a:pt x="8492" y="19362"/>
                  <a:pt x="8536" y="19331"/>
                </a:cubicBezTo>
                <a:cubicBezTo>
                  <a:pt x="8579" y="19301"/>
                  <a:pt x="8818" y="19259"/>
                  <a:pt x="9066" y="19236"/>
                </a:cubicBezTo>
                <a:cubicBezTo>
                  <a:pt x="9465" y="19198"/>
                  <a:pt x="9543" y="19215"/>
                  <a:pt x="9768" y="19370"/>
                </a:cubicBezTo>
                <a:cubicBezTo>
                  <a:pt x="10018" y="19542"/>
                  <a:pt x="10023" y="19555"/>
                  <a:pt x="9996" y="20398"/>
                </a:cubicBezTo>
                <a:cubicBezTo>
                  <a:pt x="9970" y="21212"/>
                  <a:pt x="9960" y="21257"/>
                  <a:pt x="9751" y="21319"/>
                </a:cubicBezTo>
                <a:cubicBezTo>
                  <a:pt x="9275" y="21463"/>
                  <a:pt x="9529" y="21534"/>
                  <a:pt x="10510" y="21538"/>
                </a:cubicBezTo>
                <a:cubicBezTo>
                  <a:pt x="11294" y="21542"/>
                  <a:pt x="11481" y="21525"/>
                  <a:pt x="11481" y="21448"/>
                </a:cubicBezTo>
                <a:cubicBezTo>
                  <a:pt x="11481" y="21395"/>
                  <a:pt x="11398" y="21353"/>
                  <a:pt x="11302" y="21353"/>
                </a:cubicBezTo>
                <a:cubicBezTo>
                  <a:pt x="10938" y="21353"/>
                  <a:pt x="10894" y="21225"/>
                  <a:pt x="10894" y="20196"/>
                </a:cubicBezTo>
                <a:lnTo>
                  <a:pt x="10894" y="19202"/>
                </a:lnTo>
                <a:lnTo>
                  <a:pt x="10608" y="19005"/>
                </a:lnTo>
                <a:cubicBezTo>
                  <a:pt x="10436" y="18886"/>
                  <a:pt x="10248" y="18824"/>
                  <a:pt x="10013" y="18814"/>
                </a:cubicBezTo>
                <a:cubicBezTo>
                  <a:pt x="9777" y="18803"/>
                  <a:pt x="9496" y="18843"/>
                  <a:pt x="9131" y="18938"/>
                </a:cubicBezTo>
                <a:cubicBezTo>
                  <a:pt x="8610" y="19075"/>
                  <a:pt x="8462" y="19067"/>
                  <a:pt x="8462" y="18904"/>
                </a:cubicBezTo>
                <a:cubicBezTo>
                  <a:pt x="8462" y="18839"/>
                  <a:pt x="8362" y="18808"/>
                  <a:pt x="8185" y="1881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17" name="programs"/>
          <p:cNvSpPr txBox="1"/>
          <p:nvPr/>
        </p:nvSpPr>
        <p:spPr>
          <a:xfrm>
            <a:off x="1304106" y="5422715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programs</a:t>
            </a:r>
          </a:p>
        </p:txBody>
      </p:sp>
      <p:grpSp>
        <p:nvGrpSpPr>
          <p:cNvPr id="2220" name="Linux OS"/>
          <p:cNvGrpSpPr/>
          <p:nvPr/>
        </p:nvGrpSpPr>
        <p:grpSpPr>
          <a:xfrm>
            <a:off x="3541488" y="4429794"/>
            <a:ext cx="2465389" cy="508001"/>
            <a:chOff x="0" y="0"/>
            <a:chExt cx="2465388" cy="508000"/>
          </a:xfrm>
        </p:grpSpPr>
        <p:sp>
          <p:nvSpPr>
            <p:cNvPr id="2218" name="Rectangle"/>
            <p:cNvSpPr/>
            <p:nvPr/>
          </p:nvSpPr>
          <p:spPr>
            <a:xfrm>
              <a:off x="0" y="25399"/>
              <a:ext cx="2465389" cy="457202"/>
            </a:xfrm>
            <a:prstGeom prst="rect">
              <a:avLst/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19" name="Linux OS"/>
            <p:cNvSpPr txBox="1"/>
            <p:nvPr/>
          </p:nvSpPr>
          <p:spPr>
            <a:xfrm>
              <a:off x="0" y="-1"/>
              <a:ext cx="246538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Linux OS</a:t>
              </a:r>
            </a:p>
          </p:txBody>
        </p:sp>
      </p:grpSp>
      <p:grpSp>
        <p:nvGrpSpPr>
          <p:cNvPr id="2223" name="Windows OS"/>
          <p:cNvGrpSpPr/>
          <p:nvPr/>
        </p:nvGrpSpPr>
        <p:grpSpPr>
          <a:xfrm>
            <a:off x="6359573" y="4429794"/>
            <a:ext cx="2465390" cy="508001"/>
            <a:chOff x="0" y="0"/>
            <a:chExt cx="2465389" cy="508000"/>
          </a:xfrm>
        </p:grpSpPr>
        <p:sp>
          <p:nvSpPr>
            <p:cNvPr id="2221" name="Rectangle"/>
            <p:cNvSpPr/>
            <p:nvPr/>
          </p:nvSpPr>
          <p:spPr>
            <a:xfrm>
              <a:off x="0" y="25399"/>
              <a:ext cx="2465390" cy="45720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22" name="Windows OS"/>
            <p:cNvSpPr txBox="1"/>
            <p:nvPr/>
          </p:nvSpPr>
          <p:spPr>
            <a:xfrm>
              <a:off x="0" y="-1"/>
              <a:ext cx="2465390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Windows OS</a:t>
              </a:r>
            </a:p>
          </p:txBody>
        </p:sp>
      </p:grpSp>
      <p:sp>
        <p:nvSpPr>
          <p:cNvPr id="2224" name="Rectangle"/>
          <p:cNvSpPr/>
          <p:nvPr/>
        </p:nvSpPr>
        <p:spPr>
          <a:xfrm>
            <a:off x="3554188" y="1858391"/>
            <a:ext cx="2462859" cy="2546005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25" name="programs"/>
          <p:cNvSpPr txBox="1"/>
          <p:nvPr/>
        </p:nvSpPr>
        <p:spPr>
          <a:xfrm>
            <a:off x="4133626" y="3820805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programs</a:t>
            </a:r>
          </a:p>
        </p:txBody>
      </p:sp>
      <p:sp>
        <p:nvSpPr>
          <p:cNvPr id="2226" name="Rectangle"/>
          <p:cNvSpPr/>
          <p:nvPr/>
        </p:nvSpPr>
        <p:spPr>
          <a:xfrm>
            <a:off x="6395144" y="1851254"/>
            <a:ext cx="2462859" cy="2546005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27" name="programs"/>
          <p:cNvSpPr txBox="1"/>
          <p:nvPr/>
        </p:nvSpPr>
        <p:spPr>
          <a:xfrm>
            <a:off x="6986016" y="3781576"/>
            <a:ext cx="12811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programs</a:t>
            </a:r>
          </a:p>
        </p:txBody>
      </p:sp>
      <p:sp>
        <p:nvSpPr>
          <p:cNvPr id="2228" name="With the right virtual machines created and operating systems installed, you could run programs for Mac, Linux, and Windows -- at the same time without rebooting!"/>
          <p:cNvSpPr txBox="1"/>
          <p:nvPr/>
        </p:nvSpPr>
        <p:spPr>
          <a:xfrm>
            <a:off x="897458" y="8263727"/>
            <a:ext cx="112098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600">
                <a:solidFill>
                  <a:srgbClr val="EE230C"/>
                </a:solidFill>
              </a:defRPr>
            </a:lvl1pPr>
          </a:lstStyle>
          <a:p>
            <a:pPr/>
            <a:r>
              <a:t>With the right virtual machines created and operating systems installed, you could run programs for Mac, Linux, and Windows -- at the same time without rebooting!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The Cloud"/>
          <p:cNvSpPr txBox="1"/>
          <p:nvPr>
            <p:ph type="title"/>
          </p:nvPr>
        </p:nvSpPr>
        <p:spPr>
          <a:xfrm>
            <a:off x="952500" y="254000"/>
            <a:ext cx="8383935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The Cloud</a:t>
            </a:r>
          </a:p>
        </p:txBody>
      </p:sp>
      <p:sp>
        <p:nvSpPr>
          <p:cNvPr id="2231" name="popular cloud providers"/>
          <p:cNvSpPr txBox="1"/>
          <p:nvPr/>
        </p:nvSpPr>
        <p:spPr>
          <a:xfrm>
            <a:off x="8998593" y="959452"/>
            <a:ext cx="38130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000"/>
            </a:lvl1pPr>
          </a:lstStyle>
          <a:p>
            <a:pPr/>
            <a:r>
              <a:t>popular cloud providers</a:t>
            </a:r>
          </a:p>
        </p:txBody>
      </p:sp>
      <p:sp>
        <p:nvSpPr>
          <p:cNvPr id="2232" name="cloud providers let you rent VMs in the cloud on hourly basis (e.g., $15 / month)"/>
          <p:cNvSpPr txBox="1"/>
          <p:nvPr/>
        </p:nvSpPr>
        <p:spPr>
          <a:xfrm>
            <a:off x="3779961" y="1240627"/>
            <a:ext cx="460667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600">
                <a:solidFill>
                  <a:srgbClr val="EE230C"/>
                </a:solidFill>
              </a:defRPr>
            </a:pPr>
            <a:r>
              <a:t>cloud providers let you rent VMs in the cloud on hourly basis</a:t>
            </a:r>
            <a:br/>
            <a:r>
              <a:t>(e.g., $15 / month)</a:t>
            </a:r>
          </a:p>
        </p:txBody>
      </p:sp>
      <p:pic>
        <p:nvPicPr>
          <p:cNvPr id="2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868" y="3600344"/>
            <a:ext cx="2378500" cy="1743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8800" y="5984313"/>
            <a:ext cx="2912637" cy="1646273"/>
          </a:xfrm>
          <a:prstGeom prst="rect">
            <a:avLst/>
          </a:prstGeom>
          <a:ln w="12700">
            <a:miter lim="400000"/>
          </a:ln>
        </p:spPr>
      </p:pic>
      <p:sp>
        <p:nvSpPr>
          <p:cNvPr id="2235" name="Cloud"/>
          <p:cNvSpPr/>
          <p:nvPr/>
        </p:nvSpPr>
        <p:spPr>
          <a:xfrm>
            <a:off x="1920454" y="2212524"/>
            <a:ext cx="3991383" cy="2405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929292"/>
          </a:solidFill>
          <a:ln w="381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36" name="Notebook"/>
          <p:cNvSpPr/>
          <p:nvPr/>
        </p:nvSpPr>
        <p:spPr>
          <a:xfrm>
            <a:off x="1722415" y="6369875"/>
            <a:ext cx="3291323" cy="184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2241" name="VM"/>
          <p:cNvGrpSpPr/>
          <p:nvPr/>
        </p:nvGrpSpPr>
        <p:grpSpPr>
          <a:xfrm>
            <a:off x="2175178" y="3542765"/>
            <a:ext cx="814936" cy="746351"/>
            <a:chOff x="0" y="0"/>
            <a:chExt cx="814934" cy="746350"/>
          </a:xfrm>
        </p:grpSpPr>
        <p:grpSp>
          <p:nvGrpSpPr>
            <p:cNvPr id="2239" name="VM"/>
            <p:cNvGrpSpPr/>
            <p:nvPr/>
          </p:nvGrpSpPr>
          <p:grpSpPr>
            <a:xfrm>
              <a:off x="38100" y="38100"/>
              <a:ext cx="738735" cy="670150"/>
              <a:chOff x="0" y="0"/>
              <a:chExt cx="738734" cy="670149"/>
            </a:xfrm>
          </p:grpSpPr>
          <p:sp>
            <p:nvSpPr>
              <p:cNvPr id="2237" name="Rectangle"/>
              <p:cNvSpPr/>
              <p:nvPr/>
            </p:nvSpPr>
            <p:spPr>
              <a:xfrm>
                <a:off x="-1" y="-1"/>
                <a:ext cx="738736" cy="67015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38" name="VM"/>
              <p:cNvSpPr txBox="1"/>
              <p:nvPr/>
            </p:nvSpPr>
            <p:spPr>
              <a:xfrm>
                <a:off x="-1" y="81074"/>
                <a:ext cx="738736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VM</a:t>
                </a:r>
              </a:p>
            </p:txBody>
          </p:sp>
        </p:grpSp>
        <p:pic>
          <p:nvPicPr>
            <p:cNvPr id="2240" name="VM VM" descr="VM VM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814935" cy="746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46" name="VM"/>
          <p:cNvGrpSpPr/>
          <p:nvPr/>
        </p:nvGrpSpPr>
        <p:grpSpPr>
          <a:xfrm>
            <a:off x="3064178" y="3542765"/>
            <a:ext cx="814936" cy="746351"/>
            <a:chOff x="0" y="0"/>
            <a:chExt cx="814934" cy="746350"/>
          </a:xfrm>
        </p:grpSpPr>
        <p:grpSp>
          <p:nvGrpSpPr>
            <p:cNvPr id="2244" name="VM"/>
            <p:cNvGrpSpPr/>
            <p:nvPr/>
          </p:nvGrpSpPr>
          <p:grpSpPr>
            <a:xfrm>
              <a:off x="38100" y="38100"/>
              <a:ext cx="738735" cy="670150"/>
              <a:chOff x="0" y="0"/>
              <a:chExt cx="738734" cy="670149"/>
            </a:xfrm>
          </p:grpSpPr>
          <p:sp>
            <p:nvSpPr>
              <p:cNvPr id="2242" name="Rectangle"/>
              <p:cNvSpPr/>
              <p:nvPr/>
            </p:nvSpPr>
            <p:spPr>
              <a:xfrm>
                <a:off x="-1" y="-1"/>
                <a:ext cx="738736" cy="67015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43" name="VM"/>
              <p:cNvSpPr txBox="1"/>
              <p:nvPr/>
            </p:nvSpPr>
            <p:spPr>
              <a:xfrm>
                <a:off x="-1" y="81074"/>
                <a:ext cx="738736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VM</a:t>
                </a:r>
              </a:p>
            </p:txBody>
          </p:sp>
        </p:grpSp>
        <p:pic>
          <p:nvPicPr>
            <p:cNvPr id="2245" name="VM VM" descr="VM VM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814935" cy="746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51" name="VM"/>
          <p:cNvGrpSpPr/>
          <p:nvPr/>
        </p:nvGrpSpPr>
        <p:grpSpPr>
          <a:xfrm>
            <a:off x="3953178" y="3542765"/>
            <a:ext cx="814936" cy="746351"/>
            <a:chOff x="0" y="0"/>
            <a:chExt cx="814934" cy="746350"/>
          </a:xfrm>
        </p:grpSpPr>
        <p:grpSp>
          <p:nvGrpSpPr>
            <p:cNvPr id="2249" name="VM"/>
            <p:cNvGrpSpPr/>
            <p:nvPr/>
          </p:nvGrpSpPr>
          <p:grpSpPr>
            <a:xfrm>
              <a:off x="38100" y="38100"/>
              <a:ext cx="738735" cy="670150"/>
              <a:chOff x="0" y="0"/>
              <a:chExt cx="738734" cy="670149"/>
            </a:xfrm>
          </p:grpSpPr>
          <p:sp>
            <p:nvSpPr>
              <p:cNvPr id="2247" name="Rectangle"/>
              <p:cNvSpPr/>
              <p:nvPr/>
            </p:nvSpPr>
            <p:spPr>
              <a:xfrm>
                <a:off x="-1" y="-1"/>
                <a:ext cx="738736" cy="67015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48" name="VM"/>
              <p:cNvSpPr txBox="1"/>
              <p:nvPr/>
            </p:nvSpPr>
            <p:spPr>
              <a:xfrm>
                <a:off x="-1" y="81074"/>
                <a:ext cx="738736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VM</a:t>
                </a:r>
              </a:p>
            </p:txBody>
          </p:sp>
        </p:grpSp>
        <p:pic>
          <p:nvPicPr>
            <p:cNvPr id="2250" name="VM VM" descr="VM VM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814935" cy="746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56" name="VM"/>
          <p:cNvGrpSpPr/>
          <p:nvPr/>
        </p:nvGrpSpPr>
        <p:grpSpPr>
          <a:xfrm>
            <a:off x="4842178" y="3542765"/>
            <a:ext cx="814936" cy="746351"/>
            <a:chOff x="0" y="0"/>
            <a:chExt cx="814934" cy="746350"/>
          </a:xfrm>
        </p:grpSpPr>
        <p:grpSp>
          <p:nvGrpSpPr>
            <p:cNvPr id="2254" name="VM"/>
            <p:cNvGrpSpPr/>
            <p:nvPr/>
          </p:nvGrpSpPr>
          <p:grpSpPr>
            <a:xfrm>
              <a:off x="38100" y="38100"/>
              <a:ext cx="738735" cy="670150"/>
              <a:chOff x="0" y="0"/>
              <a:chExt cx="738734" cy="670149"/>
            </a:xfrm>
          </p:grpSpPr>
          <p:sp>
            <p:nvSpPr>
              <p:cNvPr id="2252" name="Rectangle"/>
              <p:cNvSpPr/>
              <p:nvPr/>
            </p:nvSpPr>
            <p:spPr>
              <a:xfrm>
                <a:off x="-1" y="-1"/>
                <a:ext cx="738736" cy="67015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53" name="VM"/>
              <p:cNvSpPr txBox="1"/>
              <p:nvPr/>
            </p:nvSpPr>
            <p:spPr>
              <a:xfrm>
                <a:off x="-1" y="81074"/>
                <a:ext cx="738736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VM</a:t>
                </a:r>
              </a:p>
            </p:txBody>
          </p:sp>
        </p:grpSp>
        <p:pic>
          <p:nvPicPr>
            <p:cNvPr id="2255" name="VM VM" descr="VM VM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814935" cy="746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59" name="ssh session&gt;"/>
          <p:cNvGrpSpPr/>
          <p:nvPr/>
        </p:nvGrpSpPr>
        <p:grpSpPr>
          <a:xfrm>
            <a:off x="2163543" y="6587194"/>
            <a:ext cx="2180465" cy="1104243"/>
            <a:chOff x="0" y="0"/>
            <a:chExt cx="2180463" cy="1104241"/>
          </a:xfrm>
        </p:grpSpPr>
        <p:sp>
          <p:nvSpPr>
            <p:cNvPr id="2257" name="Rectangle"/>
            <p:cNvSpPr/>
            <p:nvPr/>
          </p:nvSpPr>
          <p:spPr>
            <a:xfrm>
              <a:off x="0" y="0"/>
              <a:ext cx="2180464" cy="110424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0"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2258" name="ssh session&gt;"/>
            <p:cNvSpPr txBox="1"/>
            <p:nvPr/>
          </p:nvSpPr>
          <p:spPr>
            <a:xfrm>
              <a:off x="0" y="0"/>
              <a:ext cx="2180464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b="0"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ssh session&gt; </a:t>
              </a:r>
            </a:p>
          </p:txBody>
        </p:sp>
      </p:grpSp>
      <p:sp>
        <p:nvSpPr>
          <p:cNvPr id="2260" name="Connection Line"/>
          <p:cNvSpPr/>
          <p:nvPr/>
        </p:nvSpPr>
        <p:spPr>
          <a:xfrm>
            <a:off x="2561806" y="4273384"/>
            <a:ext cx="627069" cy="2423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63" h="21600" fill="norm" stroke="1" extrusionOk="0">
                <a:moveTo>
                  <a:pt x="790" y="21600"/>
                </a:moveTo>
                <a:cubicBezTo>
                  <a:pt x="-2337" y="13247"/>
                  <a:pt x="3821" y="6047"/>
                  <a:pt x="19263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261" name="remote connection"/>
          <p:cNvSpPr txBox="1"/>
          <p:nvPr/>
        </p:nvSpPr>
        <p:spPr>
          <a:xfrm>
            <a:off x="730478" y="5281898"/>
            <a:ext cx="20795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remote connection</a:t>
            </a:r>
          </a:p>
        </p:txBody>
      </p:sp>
      <p:sp>
        <p:nvSpPr>
          <p:cNvPr id="2262" name="we'll use GCP virtual machines this semester…"/>
          <p:cNvSpPr txBox="1"/>
          <p:nvPr/>
        </p:nvSpPr>
        <p:spPr>
          <a:xfrm>
            <a:off x="9471597" y="7910005"/>
            <a:ext cx="329132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EE230C"/>
                </a:solidFill>
              </a:defRPr>
            </a:pPr>
            <a:r>
              <a:t>we'll use GCP virtual machines this semester</a:t>
            </a:r>
          </a:p>
          <a:p>
            <a:pPr>
              <a:defRPr b="0">
                <a:solidFill>
                  <a:srgbClr val="EE230C"/>
                </a:solidFill>
              </a:defRPr>
            </a:pPr>
            <a:r>
              <a:t>[setup in lab]</a:t>
            </a:r>
          </a:p>
        </p:txBody>
      </p:sp>
      <p:sp>
        <p:nvSpPr>
          <p:cNvPr id="2263" name="https://docs.microsoft.com/en-us/windows-server/administration/openssh/openssh_install_firstuse"/>
          <p:cNvSpPr txBox="1"/>
          <p:nvPr/>
        </p:nvSpPr>
        <p:spPr>
          <a:xfrm>
            <a:off x="1767101" y="9298334"/>
            <a:ext cx="6091015" cy="42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5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https://docs.microsoft.com/en-us/windows-server/administration/openssh/openssh_install_firstuse</a:t>
            </a:r>
          </a:p>
        </p:txBody>
      </p:sp>
      <p:sp>
        <p:nvSpPr>
          <p:cNvPr id="2264" name="ssh user@best-linux.cs.wisc.edu"/>
          <p:cNvSpPr txBox="1"/>
          <p:nvPr/>
        </p:nvSpPr>
        <p:spPr>
          <a:xfrm>
            <a:off x="160424" y="8557188"/>
            <a:ext cx="578450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ssh user@best-linux.cs.wisc.edu</a:t>
            </a:r>
          </a:p>
        </p:txBody>
      </p:sp>
      <p:sp>
        <p:nvSpPr>
          <p:cNvPr id="2265" name="Arrow"/>
          <p:cNvSpPr/>
          <p:nvPr/>
        </p:nvSpPr>
        <p:spPr>
          <a:xfrm rot="10800000">
            <a:off x="5998400" y="8538137"/>
            <a:ext cx="457202" cy="4572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EE23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66" name="run in PowerShell/bash to access CS lab"/>
          <p:cNvSpPr txBox="1"/>
          <p:nvPr/>
        </p:nvSpPr>
        <p:spPr>
          <a:xfrm>
            <a:off x="6505485" y="8360338"/>
            <a:ext cx="291263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run in PowerShell/bash to access CS lab</a:t>
            </a:r>
          </a:p>
        </p:txBody>
      </p:sp>
      <p:sp>
        <p:nvSpPr>
          <p:cNvPr id="2267" name="Linux…"/>
          <p:cNvSpPr txBox="1"/>
          <p:nvPr/>
        </p:nvSpPr>
        <p:spPr>
          <a:xfrm>
            <a:off x="2015326" y="2823509"/>
            <a:ext cx="291263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FFFFFF"/>
                </a:solidFill>
              </a:defRPr>
            </a:pPr>
            <a:r>
              <a:t>Linux</a:t>
            </a:r>
          </a:p>
          <a:p>
            <a:pPr>
              <a:defRPr b="0">
                <a:solidFill>
                  <a:srgbClr val="FFFFFF"/>
                </a:solidFill>
              </a:defRPr>
            </a:pPr>
            <a:r>
              <a:t>here</a:t>
            </a:r>
          </a:p>
        </p:txBody>
      </p:sp>
      <p:sp>
        <p:nvSpPr>
          <p:cNvPr id="2268" name="Arrow"/>
          <p:cNvSpPr/>
          <p:nvPr/>
        </p:nvSpPr>
        <p:spPr>
          <a:xfrm rot="10800000">
            <a:off x="4915866" y="6887137"/>
            <a:ext cx="457203" cy="4572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EE23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69" name="Windows, Mac, whatever"/>
          <p:cNvSpPr txBox="1"/>
          <p:nvPr/>
        </p:nvSpPr>
        <p:spPr>
          <a:xfrm>
            <a:off x="5528254" y="6890492"/>
            <a:ext cx="320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Windows, Mac, whatever</a:t>
            </a:r>
          </a:p>
        </p:txBody>
      </p:sp>
      <p:pic>
        <p:nvPicPr>
          <p:cNvPr id="227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48800" y="1976964"/>
            <a:ext cx="2912637" cy="1104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Big question: will my program run on someone else's computer?…"/>
          <p:cNvSpPr txBox="1"/>
          <p:nvPr>
            <p:ph type="body" sz="half" idx="1"/>
          </p:nvPr>
        </p:nvSpPr>
        <p:spPr>
          <a:xfrm>
            <a:off x="952500" y="1968895"/>
            <a:ext cx="11099800" cy="291614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grpSp>
        <p:nvGrpSpPr>
          <p:cNvPr id="2275" name="1"/>
          <p:cNvGrpSpPr/>
          <p:nvPr/>
        </p:nvGrpSpPr>
        <p:grpSpPr>
          <a:xfrm>
            <a:off x="1498600" y="4654424"/>
            <a:ext cx="902346" cy="902347"/>
            <a:chOff x="0" y="0"/>
            <a:chExt cx="902345" cy="902345"/>
          </a:xfrm>
        </p:grpSpPr>
        <p:sp>
          <p:nvSpPr>
            <p:cNvPr id="2273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274" name="1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276" name="Hardware"/>
          <p:cNvSpPr txBox="1"/>
          <p:nvPr/>
        </p:nvSpPr>
        <p:spPr>
          <a:xfrm>
            <a:off x="2819400" y="4876997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Hardware</a:t>
            </a:r>
          </a:p>
        </p:txBody>
      </p:sp>
      <p:grpSp>
        <p:nvGrpSpPr>
          <p:cNvPr id="2279" name="2"/>
          <p:cNvGrpSpPr/>
          <p:nvPr/>
        </p:nvGrpSpPr>
        <p:grpSpPr>
          <a:xfrm>
            <a:off x="1498600" y="5797424"/>
            <a:ext cx="902346" cy="902347"/>
            <a:chOff x="0" y="0"/>
            <a:chExt cx="902345" cy="902345"/>
          </a:xfrm>
        </p:grpSpPr>
        <p:sp>
          <p:nvSpPr>
            <p:cNvPr id="2277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278" name="2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280" name="Operating System"/>
          <p:cNvSpPr txBox="1"/>
          <p:nvPr/>
        </p:nvSpPr>
        <p:spPr>
          <a:xfrm>
            <a:off x="2819400" y="6019997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Operating System</a:t>
            </a:r>
          </a:p>
        </p:txBody>
      </p:sp>
      <p:grpSp>
        <p:nvGrpSpPr>
          <p:cNvPr id="2283" name="3"/>
          <p:cNvGrpSpPr/>
          <p:nvPr/>
        </p:nvGrpSpPr>
        <p:grpSpPr>
          <a:xfrm>
            <a:off x="1498600" y="6940425"/>
            <a:ext cx="902346" cy="902347"/>
            <a:chOff x="0" y="0"/>
            <a:chExt cx="902345" cy="902345"/>
          </a:xfrm>
        </p:grpSpPr>
        <p:sp>
          <p:nvSpPr>
            <p:cNvPr id="2281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282" name="3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2284" name="Dependencies"/>
          <p:cNvSpPr txBox="1"/>
          <p:nvPr/>
        </p:nvSpPr>
        <p:spPr>
          <a:xfrm>
            <a:off x="2819400" y="7162997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Dependencies</a:t>
            </a:r>
          </a:p>
        </p:txBody>
      </p:sp>
      <p:sp>
        <p:nvSpPr>
          <p:cNvPr id="2285" name="Line"/>
          <p:cNvSpPr/>
          <p:nvPr/>
        </p:nvSpPr>
        <p:spPr>
          <a:xfrm flipH="1">
            <a:off x="4257850" y="5154550"/>
            <a:ext cx="1187502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86" name="Lecture Recap: Reproducibility"/>
          <p:cNvSpPr txBox="1"/>
          <p:nvPr>
            <p:ph type="title"/>
          </p:nvPr>
        </p:nvSpPr>
        <p:spPr>
          <a:xfrm>
            <a:off x="952500" y="254000"/>
            <a:ext cx="8383935" cy="902346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pPr/>
            <a:r>
              <a:t>Lecture Recap: Reproducibility</a:t>
            </a:r>
          </a:p>
        </p:txBody>
      </p:sp>
      <p:sp>
        <p:nvSpPr>
          <p:cNvPr id="2287" name="we'll use Ubuntu Linux on…"/>
          <p:cNvSpPr txBox="1"/>
          <p:nvPr/>
        </p:nvSpPr>
        <p:spPr>
          <a:xfrm>
            <a:off x="6526197" y="5891150"/>
            <a:ext cx="36598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2288" name="Line"/>
          <p:cNvSpPr/>
          <p:nvPr/>
        </p:nvSpPr>
        <p:spPr>
          <a:xfrm flipH="1">
            <a:off x="5240428" y="6297550"/>
            <a:ext cx="1187503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89" name="a program must fit the CPU;…"/>
          <p:cNvSpPr txBox="1"/>
          <p:nvPr/>
        </p:nvSpPr>
        <p:spPr>
          <a:xfrm>
            <a:off x="5535864" y="4500115"/>
            <a:ext cx="3785146" cy="1210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python.exe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will do this, so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program.py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won't have to</a:t>
            </a:r>
          </a:p>
        </p:txBody>
      </p:sp>
      <p:sp>
        <p:nvSpPr>
          <p:cNvPr id="2290" name="next time: versioning"/>
          <p:cNvSpPr txBox="1"/>
          <p:nvPr/>
        </p:nvSpPr>
        <p:spPr>
          <a:xfrm>
            <a:off x="6018198" y="7186551"/>
            <a:ext cx="26696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next time: versioning</a:t>
            </a:r>
          </a:p>
        </p:txBody>
      </p:sp>
      <p:sp>
        <p:nvSpPr>
          <p:cNvPr id="2291" name="Line"/>
          <p:cNvSpPr/>
          <p:nvPr/>
        </p:nvSpPr>
        <p:spPr>
          <a:xfrm flipH="1">
            <a:off x="4732428" y="7415151"/>
            <a:ext cx="1187503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Recap of 15 new term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Recap of 15 new terms</a:t>
            </a:r>
          </a:p>
        </p:txBody>
      </p:sp>
      <p:sp>
        <p:nvSpPr>
          <p:cNvPr id="2294" name="reproducibility: others can run our analysis code and get same results…"/>
          <p:cNvSpPr txBox="1"/>
          <p:nvPr>
            <p:ph type="body" idx="1"/>
          </p:nvPr>
        </p:nvSpPr>
        <p:spPr>
          <a:xfrm>
            <a:off x="952499" y="1206896"/>
            <a:ext cx="11772555" cy="838740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reproducibility: </a:t>
            </a:r>
            <a:r>
              <a:rPr>
                <a:solidFill>
                  <a:srgbClr val="000000"/>
                </a:solidFill>
              </a:rPr>
              <a:t>others can run our analysis code and get same results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process: </a:t>
            </a:r>
            <a:r>
              <a:rPr>
                <a:solidFill>
                  <a:srgbClr val="000000"/>
                </a:solidFill>
              </a:rPr>
              <a:t>a running program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byte: </a:t>
            </a:r>
            <a:r>
              <a:rPr>
                <a:solidFill>
                  <a:srgbClr val="000000"/>
                </a:solidFill>
              </a:rPr>
              <a:t>integer between 0 and 255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 space: </a:t>
            </a:r>
            <a:r>
              <a:rPr>
                <a:solidFill>
                  <a:srgbClr val="000000"/>
                </a:solidFill>
              </a:rPr>
              <a:t>a big "list" of bytes, per process, for all state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address: </a:t>
            </a:r>
            <a:r>
              <a:rPr>
                <a:solidFill>
                  <a:srgbClr val="000000"/>
                </a:solidFill>
              </a:rPr>
              <a:t>index in the big list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encoding: </a:t>
            </a:r>
            <a:r>
              <a:rPr>
                <a:solidFill>
                  <a:srgbClr val="000000"/>
                </a:solidFill>
              </a:rPr>
              <a:t>pairing of </a:t>
            </a:r>
            <a:r>
              <a:rPr strike="sngStrike">
                <a:solidFill>
                  <a:srgbClr val="000000"/>
                </a:solidFill>
              </a:rPr>
              <a:t>letters</a:t>
            </a:r>
            <a:r>
              <a:rPr>
                <a:solidFill>
                  <a:srgbClr val="000000"/>
                </a:solidFill>
              </a:rPr>
              <a:t> characters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CPU: </a:t>
            </a:r>
            <a:r>
              <a:rPr>
                <a:solidFill>
                  <a:srgbClr val="000000"/>
                </a:solidFill>
              </a:rPr>
              <a:t>chip that executes instructions, tracks position in code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instruction set: </a:t>
            </a:r>
            <a:r>
              <a:rPr>
                <a:solidFill>
                  <a:srgbClr val="000000"/>
                </a:solidFill>
              </a:rPr>
              <a:t>pairing of CPU instructions/ops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operating system: </a:t>
            </a:r>
            <a:r>
              <a:rPr>
                <a:solidFill>
                  <a:srgbClr val="000000"/>
                </a:solidFill>
              </a:rPr>
              <a:t>software that allocates+abstracts resources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resource: </a:t>
            </a:r>
            <a:r>
              <a:rPr>
                <a:solidFill>
                  <a:srgbClr val="000000"/>
                </a:solidFill>
              </a:rPr>
              <a:t>time on CPU, space in memory, space on SSD, etc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allocation: </a:t>
            </a:r>
            <a:r>
              <a:rPr>
                <a:solidFill>
                  <a:srgbClr val="000000"/>
                </a:solidFill>
              </a:rPr>
              <a:t>the giving of a resource to a process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abstraction: </a:t>
            </a:r>
            <a:r>
              <a:rPr>
                <a:solidFill>
                  <a:srgbClr val="000000"/>
                </a:solidFill>
              </a:rPr>
              <a:t>hiding inconvenient details with something easier to use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virtual machine: </a:t>
            </a:r>
            <a:r>
              <a:rPr>
                <a:solidFill>
                  <a:srgbClr val="000000"/>
                </a:solidFill>
              </a:rPr>
              <a:t>"fake" machine running on </a:t>
            </a:r>
            <a:r>
              <a:rPr strike="sngStrike">
                <a:solidFill>
                  <a:srgbClr val="000000"/>
                </a:solidFill>
              </a:rPr>
              <a:t>real</a:t>
            </a:r>
            <a:r>
              <a:rPr>
                <a:solidFill>
                  <a:srgbClr val="000000"/>
                </a:solidFill>
              </a:rPr>
              <a:t> physical machine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</a:rPr>
              <a:t>virtual machine:</a:t>
            </a:r>
            <a:r>
              <a:t> </a:t>
            </a:r>
            <a:r>
              <a:rPr>
                <a:solidFill>
                  <a:srgbClr val="000000"/>
                </a:solidFill>
              </a:rPr>
              <a:t>allows us to run additional operating systems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cloud:</a:t>
            </a:r>
            <a:r>
              <a:rPr>
                <a:solidFill>
                  <a:srgbClr val="000000"/>
                </a:solidFill>
              </a:rPr>
              <a:t> place where you can rent virtual machines and other services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ssh:</a:t>
            </a:r>
            <a:r>
              <a:rPr>
                <a:solidFill>
                  <a:srgbClr val="000000"/>
                </a:solidFill>
              </a:rPr>
              <a:t> secure shell -- tool that lets you remotely access another machine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CS 320"/>
          <p:cNvGrpSpPr/>
          <p:nvPr/>
        </p:nvGrpSpPr>
        <p:grpSpPr>
          <a:xfrm>
            <a:off x="6377378" y="4934077"/>
            <a:ext cx="1560200" cy="770486"/>
            <a:chOff x="0" y="0"/>
            <a:chExt cx="1560198" cy="770484"/>
          </a:xfrm>
        </p:grpSpPr>
        <p:sp>
          <p:nvSpPr>
            <p:cNvPr id="177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8" name="CS 32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320</a:t>
              </a:r>
            </a:p>
          </p:txBody>
        </p:sp>
      </p:grpSp>
      <p:grpSp>
        <p:nvGrpSpPr>
          <p:cNvPr id="182" name="CS 220"/>
          <p:cNvGrpSpPr/>
          <p:nvPr/>
        </p:nvGrpSpPr>
        <p:grpSpPr>
          <a:xfrm>
            <a:off x="6377378" y="6204077"/>
            <a:ext cx="1560200" cy="770486"/>
            <a:chOff x="0" y="0"/>
            <a:chExt cx="1560198" cy="770484"/>
          </a:xfrm>
        </p:grpSpPr>
        <p:sp>
          <p:nvSpPr>
            <p:cNvPr id="180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1" name="CS 22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220</a:t>
              </a:r>
            </a:p>
          </p:txBody>
        </p:sp>
      </p:grpSp>
      <p:grpSp>
        <p:nvGrpSpPr>
          <p:cNvPr id="185" name="STAT 340"/>
          <p:cNvGrpSpPr/>
          <p:nvPr/>
        </p:nvGrpSpPr>
        <p:grpSpPr>
          <a:xfrm>
            <a:off x="8663378" y="4934077"/>
            <a:ext cx="1560200" cy="770486"/>
            <a:chOff x="0" y="0"/>
            <a:chExt cx="1560198" cy="770484"/>
          </a:xfrm>
        </p:grpSpPr>
        <p:sp>
          <p:nvSpPr>
            <p:cNvPr id="183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4" name="STAT 34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STAT 340</a:t>
              </a:r>
            </a:p>
          </p:txBody>
        </p:sp>
      </p:grpSp>
      <p:grpSp>
        <p:nvGrpSpPr>
          <p:cNvPr id="188" name="STAT 240"/>
          <p:cNvGrpSpPr/>
          <p:nvPr/>
        </p:nvGrpSpPr>
        <p:grpSpPr>
          <a:xfrm>
            <a:off x="8663378" y="6204077"/>
            <a:ext cx="1560200" cy="770486"/>
            <a:chOff x="0" y="0"/>
            <a:chExt cx="1560198" cy="770484"/>
          </a:xfrm>
        </p:grpSpPr>
        <p:sp>
          <p:nvSpPr>
            <p:cNvPr id="186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7" name="STAT 24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STAT 240</a:t>
              </a:r>
            </a:p>
          </p:txBody>
        </p:sp>
      </p:grpSp>
      <p:sp>
        <p:nvSpPr>
          <p:cNvPr id="189" name="Related course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Related courses</a:t>
            </a:r>
          </a:p>
        </p:txBody>
      </p:sp>
      <p:grpSp>
        <p:nvGrpSpPr>
          <p:cNvPr id="192" name="L I S 461"/>
          <p:cNvGrpSpPr/>
          <p:nvPr/>
        </p:nvGrpSpPr>
        <p:grpSpPr>
          <a:xfrm>
            <a:off x="10822378" y="5556506"/>
            <a:ext cx="1560200" cy="770486"/>
            <a:chOff x="0" y="0"/>
            <a:chExt cx="1560198" cy="770484"/>
          </a:xfrm>
        </p:grpSpPr>
        <p:sp>
          <p:nvSpPr>
            <p:cNvPr id="190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1" name="L I S 461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L I S 461</a:t>
              </a:r>
            </a:p>
          </p:txBody>
        </p:sp>
      </p:grpSp>
      <p:grpSp>
        <p:nvGrpSpPr>
          <p:cNvPr id="197" name="Upper Level Data Science"/>
          <p:cNvGrpSpPr/>
          <p:nvPr/>
        </p:nvGrpSpPr>
        <p:grpSpPr>
          <a:xfrm>
            <a:off x="6307194" y="1636859"/>
            <a:ext cx="6272570" cy="1153800"/>
            <a:chOff x="0" y="0"/>
            <a:chExt cx="6272568" cy="1153799"/>
          </a:xfrm>
        </p:grpSpPr>
        <p:grpSp>
          <p:nvGrpSpPr>
            <p:cNvPr id="195" name="Upper Level Data Science"/>
            <p:cNvGrpSpPr/>
            <p:nvPr/>
          </p:nvGrpSpPr>
          <p:grpSpPr>
            <a:xfrm>
              <a:off x="50799" y="50800"/>
              <a:ext cx="6170970" cy="1052200"/>
              <a:chOff x="0" y="0"/>
              <a:chExt cx="6170968" cy="1052199"/>
            </a:xfrm>
          </p:grpSpPr>
          <p:sp>
            <p:nvSpPr>
              <p:cNvPr id="193" name="Rounded Rectangle"/>
              <p:cNvSpPr/>
              <p:nvPr/>
            </p:nvSpPr>
            <p:spPr>
              <a:xfrm>
                <a:off x="0" y="0"/>
                <a:ext cx="6170969" cy="1052200"/>
              </a:xfrm>
              <a:prstGeom prst="roundRect">
                <a:avLst>
                  <a:gd name="adj" fmla="val 20964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" name="Upper Level Data Science"/>
              <p:cNvSpPr txBox="1"/>
              <p:nvPr/>
            </p:nvSpPr>
            <p:spPr>
              <a:xfrm>
                <a:off x="64607" y="303849"/>
                <a:ext cx="6041754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lvl1pPr>
              </a:lstStyle>
              <a:p>
                <a:pPr/>
                <a:r>
                  <a:t>Upper Level Data Science</a:t>
                </a:r>
              </a:p>
            </p:txBody>
          </p:sp>
        </p:grpSp>
        <p:pic>
          <p:nvPicPr>
            <p:cNvPr id="196" name="Upper Level Data Science Upper Level Data Science" descr="Upper Level Data Science Upper Level Data Scienc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6272570" cy="1153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2" name="Upper Level Computer Science"/>
          <p:cNvGrpSpPr/>
          <p:nvPr/>
        </p:nvGrpSpPr>
        <p:grpSpPr>
          <a:xfrm>
            <a:off x="425037" y="1636859"/>
            <a:ext cx="5600396" cy="1153800"/>
            <a:chOff x="0" y="0"/>
            <a:chExt cx="5600394" cy="1153799"/>
          </a:xfrm>
        </p:grpSpPr>
        <p:grpSp>
          <p:nvGrpSpPr>
            <p:cNvPr id="200" name="Upper Level Computer Science"/>
            <p:cNvGrpSpPr/>
            <p:nvPr/>
          </p:nvGrpSpPr>
          <p:grpSpPr>
            <a:xfrm>
              <a:off x="50799" y="50800"/>
              <a:ext cx="5498796" cy="1052200"/>
              <a:chOff x="0" y="0"/>
              <a:chExt cx="5498794" cy="1052199"/>
            </a:xfrm>
          </p:grpSpPr>
          <p:sp>
            <p:nvSpPr>
              <p:cNvPr id="198" name="Rounded Rectangle"/>
              <p:cNvSpPr/>
              <p:nvPr/>
            </p:nvSpPr>
            <p:spPr>
              <a:xfrm>
                <a:off x="0" y="0"/>
                <a:ext cx="5498795" cy="1052200"/>
              </a:xfrm>
              <a:prstGeom prst="roundRect">
                <a:avLst>
                  <a:gd name="adj" fmla="val 20964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9" name="Upper Level Computer Science"/>
              <p:cNvSpPr txBox="1"/>
              <p:nvPr/>
            </p:nvSpPr>
            <p:spPr>
              <a:xfrm>
                <a:off x="64607" y="303849"/>
                <a:ext cx="536958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lvl1pPr>
              </a:lstStyle>
              <a:p>
                <a:pPr/>
                <a:r>
                  <a:t>Upper Level Computer Science</a:t>
                </a:r>
              </a:p>
            </p:txBody>
          </p:sp>
        </p:grpSp>
        <p:pic>
          <p:nvPicPr>
            <p:cNvPr id="201" name="Upper Level Computer Science Upper Level Computer Science" descr="Upper Level Computer Science Upper Level Computer Scienc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5600396" cy="1153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CS 354"/>
          <p:cNvGrpSpPr/>
          <p:nvPr/>
        </p:nvGrpSpPr>
        <p:grpSpPr>
          <a:xfrm>
            <a:off x="1043379" y="4934077"/>
            <a:ext cx="1560199" cy="770486"/>
            <a:chOff x="0" y="0"/>
            <a:chExt cx="1560198" cy="770484"/>
          </a:xfrm>
        </p:grpSpPr>
        <p:sp>
          <p:nvSpPr>
            <p:cNvPr id="203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04" name="CS 354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354</a:t>
              </a:r>
            </a:p>
          </p:txBody>
        </p:sp>
      </p:grpSp>
      <p:grpSp>
        <p:nvGrpSpPr>
          <p:cNvPr id="208" name="CS 252"/>
          <p:cNvGrpSpPr/>
          <p:nvPr/>
        </p:nvGrpSpPr>
        <p:grpSpPr>
          <a:xfrm>
            <a:off x="1043379" y="6204077"/>
            <a:ext cx="1560199" cy="770486"/>
            <a:chOff x="0" y="0"/>
            <a:chExt cx="1560198" cy="770484"/>
          </a:xfrm>
        </p:grpSpPr>
        <p:sp>
          <p:nvSpPr>
            <p:cNvPr id="206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07" name="CS 252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252</a:t>
              </a:r>
            </a:p>
          </p:txBody>
        </p:sp>
      </p:grpSp>
      <p:grpSp>
        <p:nvGrpSpPr>
          <p:cNvPr id="211" name="CS 300"/>
          <p:cNvGrpSpPr/>
          <p:nvPr/>
        </p:nvGrpSpPr>
        <p:grpSpPr>
          <a:xfrm>
            <a:off x="3837378" y="4934077"/>
            <a:ext cx="1560200" cy="770486"/>
            <a:chOff x="0" y="0"/>
            <a:chExt cx="1560198" cy="770484"/>
          </a:xfrm>
        </p:grpSpPr>
        <p:sp>
          <p:nvSpPr>
            <p:cNvPr id="209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10" name="CS 30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300</a:t>
              </a:r>
            </a:p>
          </p:txBody>
        </p:sp>
      </p:grpSp>
      <p:grpSp>
        <p:nvGrpSpPr>
          <p:cNvPr id="214" name="CS 200"/>
          <p:cNvGrpSpPr/>
          <p:nvPr/>
        </p:nvGrpSpPr>
        <p:grpSpPr>
          <a:xfrm>
            <a:off x="3837378" y="6204077"/>
            <a:ext cx="1560200" cy="770486"/>
            <a:chOff x="0" y="0"/>
            <a:chExt cx="1560198" cy="770484"/>
          </a:xfrm>
        </p:grpSpPr>
        <p:sp>
          <p:nvSpPr>
            <p:cNvPr id="212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13" name="CS 20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200</a:t>
              </a:r>
            </a:p>
          </p:txBody>
        </p:sp>
      </p:grpSp>
      <p:grpSp>
        <p:nvGrpSpPr>
          <p:cNvPr id="217" name="CS 300"/>
          <p:cNvGrpSpPr/>
          <p:nvPr/>
        </p:nvGrpSpPr>
        <p:grpSpPr>
          <a:xfrm>
            <a:off x="3837378" y="3664077"/>
            <a:ext cx="1560200" cy="770486"/>
            <a:chOff x="0" y="0"/>
            <a:chExt cx="1560198" cy="770484"/>
          </a:xfrm>
        </p:grpSpPr>
        <p:sp>
          <p:nvSpPr>
            <p:cNvPr id="215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16" name="CS 40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r>
                <a:t>CS </a:t>
              </a:r>
              <a:r>
                <a:t>4</a:t>
              </a:r>
              <a:r>
                <a:t>00</a:t>
              </a:r>
            </a:p>
          </p:txBody>
        </p:sp>
      </p:grpSp>
      <p:sp>
        <p:nvSpPr>
          <p:cNvPr id="218" name="Line"/>
          <p:cNvSpPr/>
          <p:nvPr/>
        </p:nvSpPr>
        <p:spPr>
          <a:xfrm flipV="1">
            <a:off x="1862554" y="3004501"/>
            <a:ext cx="2" cy="18754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9" name="Line"/>
          <p:cNvSpPr/>
          <p:nvPr/>
        </p:nvSpPr>
        <p:spPr>
          <a:xfrm flipV="1">
            <a:off x="4617477" y="2939057"/>
            <a:ext cx="2" cy="5766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0" name="Line"/>
          <p:cNvSpPr/>
          <p:nvPr/>
        </p:nvSpPr>
        <p:spPr>
          <a:xfrm flipV="1">
            <a:off x="7157477" y="2844760"/>
            <a:ext cx="2" cy="20352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1" name="Line"/>
          <p:cNvSpPr/>
          <p:nvPr/>
        </p:nvSpPr>
        <p:spPr>
          <a:xfrm flipV="1">
            <a:off x="9443477" y="2844760"/>
            <a:ext cx="2" cy="20352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2" name="Line"/>
          <p:cNvSpPr/>
          <p:nvPr/>
        </p:nvSpPr>
        <p:spPr>
          <a:xfrm flipV="1">
            <a:off x="11602477" y="2844759"/>
            <a:ext cx="2" cy="265764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3" name="Line"/>
          <p:cNvSpPr/>
          <p:nvPr/>
        </p:nvSpPr>
        <p:spPr>
          <a:xfrm flipV="1">
            <a:off x="4617477" y="4494062"/>
            <a:ext cx="2" cy="3805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4" name="Line"/>
          <p:cNvSpPr/>
          <p:nvPr/>
        </p:nvSpPr>
        <p:spPr>
          <a:xfrm flipV="1">
            <a:off x="4617477" y="5764062"/>
            <a:ext cx="2" cy="3805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5" name="Line"/>
          <p:cNvSpPr/>
          <p:nvPr/>
        </p:nvSpPr>
        <p:spPr>
          <a:xfrm flipV="1">
            <a:off x="1823478" y="5764062"/>
            <a:ext cx="2" cy="3805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6" name="Line"/>
          <p:cNvSpPr/>
          <p:nvPr/>
        </p:nvSpPr>
        <p:spPr>
          <a:xfrm flipV="1">
            <a:off x="7157477" y="5764062"/>
            <a:ext cx="2" cy="3805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7" name="Line"/>
          <p:cNvSpPr/>
          <p:nvPr/>
        </p:nvSpPr>
        <p:spPr>
          <a:xfrm flipV="1">
            <a:off x="9443477" y="5764062"/>
            <a:ext cx="2" cy="3805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8" name="systems…"/>
          <p:cNvSpPr txBox="1"/>
          <p:nvPr/>
        </p:nvSpPr>
        <p:spPr>
          <a:xfrm>
            <a:off x="1304439" y="7175448"/>
            <a:ext cx="103807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systems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(C)</a:t>
            </a:r>
          </a:p>
        </p:txBody>
      </p:sp>
      <p:sp>
        <p:nvSpPr>
          <p:cNvPr id="229" name="programming…"/>
          <p:cNvSpPr txBox="1"/>
          <p:nvPr/>
        </p:nvSpPr>
        <p:spPr>
          <a:xfrm>
            <a:off x="3761270" y="7175448"/>
            <a:ext cx="171241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(Java)</a:t>
            </a:r>
          </a:p>
        </p:txBody>
      </p:sp>
      <p:sp>
        <p:nvSpPr>
          <p:cNvPr id="230" name="data programming…"/>
          <p:cNvSpPr txBox="1"/>
          <p:nvPr/>
        </p:nvSpPr>
        <p:spPr>
          <a:xfrm>
            <a:off x="6005176" y="7175448"/>
            <a:ext cx="23046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(Python)</a:t>
            </a:r>
          </a:p>
        </p:txBody>
      </p:sp>
      <p:sp>
        <p:nvSpPr>
          <p:cNvPr id="231" name="data modeling…"/>
          <p:cNvSpPr txBox="1"/>
          <p:nvPr/>
        </p:nvSpPr>
        <p:spPr>
          <a:xfrm>
            <a:off x="8542397" y="7175448"/>
            <a:ext cx="18021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modeling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(R)</a:t>
            </a:r>
          </a:p>
        </p:txBody>
      </p:sp>
      <p:sp>
        <p:nvSpPr>
          <p:cNvPr id="232" name="ethics"/>
          <p:cNvSpPr txBox="1"/>
          <p:nvPr/>
        </p:nvSpPr>
        <p:spPr>
          <a:xfrm>
            <a:off x="11167379" y="7175448"/>
            <a:ext cx="7939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ethics</a:t>
            </a:r>
          </a:p>
        </p:txBody>
      </p:sp>
      <p:sp>
        <p:nvSpPr>
          <p:cNvPr id="233" name="Line"/>
          <p:cNvSpPr/>
          <p:nvPr/>
        </p:nvSpPr>
        <p:spPr>
          <a:xfrm flipV="1">
            <a:off x="5481180" y="5310694"/>
            <a:ext cx="812596" cy="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34" name="P1 (Project 1) will help 300-to-320 students pickup Python."/>
          <p:cNvSpPr txBox="1"/>
          <p:nvPr/>
        </p:nvSpPr>
        <p:spPr>
          <a:xfrm>
            <a:off x="1705073" y="8659022"/>
            <a:ext cx="959465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P1 (Project 1) will help 300-to-320 students pickup Python.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Welcome to Data Programming II!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/>
          <a:p>
            <a:pPr algn="l">
              <a:defRPr sz="4300"/>
            </a:pPr>
            <a:r>
              <a:t>Welcome to Data </a:t>
            </a:r>
            <a:r>
              <a:t>Science </a:t>
            </a:r>
            <a:r>
              <a:t>Programming II!</a:t>
            </a:r>
          </a:p>
        </p:txBody>
      </p:sp>
      <p:sp>
        <p:nvSpPr>
          <p:cNvPr id="237" name="Builds on CS 301 220.  https://stat.wisc.edu/undergraduate-data-science-studies/"/>
          <p:cNvSpPr txBox="1"/>
          <p:nvPr>
            <p:ph type="body" sz="quarter" idx="1"/>
          </p:nvPr>
        </p:nvSpPr>
        <p:spPr>
          <a:xfrm>
            <a:off x="952500" y="1333896"/>
            <a:ext cx="11490929" cy="902346"/>
          </a:xfrm>
          <a:prstGeom prst="rect">
            <a:avLst/>
          </a:prstGeom>
        </p:spPr>
        <p:txBody>
          <a:bodyPr anchor="t"/>
          <a:lstStyle/>
          <a:p>
            <a:pPr marL="0" indent="0" defTabSz="519937">
              <a:lnSpc>
                <a:spcPct val="90000"/>
              </a:lnSpc>
              <a:spcBef>
                <a:spcPts val="3700"/>
              </a:spcBef>
              <a:buSzTx/>
              <a:buNone/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Builds on CS220.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https://stat.wisc.edu/undergraduate-data-science-studies/</a:t>
            </a:r>
          </a:p>
        </p:txBody>
      </p:sp>
      <p:sp>
        <p:nvSpPr>
          <p:cNvPr id="238" name="CS 220"/>
          <p:cNvSpPr txBox="1"/>
          <p:nvPr/>
        </p:nvSpPr>
        <p:spPr>
          <a:xfrm>
            <a:off x="2607826" y="2231663"/>
            <a:ext cx="173950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/>
            </a:lvl1pPr>
          </a:lstStyle>
          <a:p>
            <a:pPr/>
            <a:r>
              <a:t>CS220</a:t>
            </a:r>
          </a:p>
        </p:txBody>
      </p:sp>
      <p:sp>
        <p:nvSpPr>
          <p:cNvPr id="239" name="CS 320"/>
          <p:cNvSpPr txBox="1"/>
          <p:nvPr/>
        </p:nvSpPr>
        <p:spPr>
          <a:xfrm>
            <a:off x="8221533" y="2231663"/>
            <a:ext cx="173950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/>
            </a:lvl1pPr>
          </a:lstStyle>
          <a:p>
            <a:pPr/>
            <a:r>
              <a:t>CS320</a:t>
            </a:r>
          </a:p>
        </p:txBody>
      </p:sp>
      <p:sp>
        <p:nvSpPr>
          <p:cNvPr id="240" name="Line"/>
          <p:cNvSpPr/>
          <p:nvPr/>
        </p:nvSpPr>
        <p:spPr>
          <a:xfrm>
            <a:off x="1763231" y="3266713"/>
            <a:ext cx="986946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41" name="writing correct code"/>
          <p:cNvSpPr txBox="1"/>
          <p:nvPr/>
        </p:nvSpPr>
        <p:spPr>
          <a:xfrm>
            <a:off x="1995943" y="4164196"/>
            <a:ext cx="296326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writing correct code</a:t>
            </a:r>
          </a:p>
        </p:txBody>
      </p:sp>
      <p:sp>
        <p:nvSpPr>
          <p:cNvPr id="242" name="writing efficient code"/>
          <p:cNvSpPr txBox="1"/>
          <p:nvPr/>
        </p:nvSpPr>
        <p:spPr>
          <a:xfrm>
            <a:off x="7552787" y="4162808"/>
            <a:ext cx="3076997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writing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efficient</a:t>
            </a:r>
            <a:r>
              <a:t> code</a:t>
            </a:r>
          </a:p>
        </p:txBody>
      </p:sp>
      <p:sp>
        <p:nvSpPr>
          <p:cNvPr id="243" name="using objects"/>
          <p:cNvSpPr txBox="1"/>
          <p:nvPr/>
        </p:nvSpPr>
        <p:spPr>
          <a:xfrm>
            <a:off x="2528128" y="4744768"/>
            <a:ext cx="18988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using objects</a:t>
            </a:r>
          </a:p>
        </p:txBody>
      </p:sp>
      <p:sp>
        <p:nvSpPr>
          <p:cNvPr id="244" name="designing new types of objects"/>
          <p:cNvSpPr txBox="1"/>
          <p:nvPr/>
        </p:nvSpPr>
        <p:spPr>
          <a:xfrm>
            <a:off x="6890639" y="4743379"/>
            <a:ext cx="4401295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designing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new types</a:t>
            </a:r>
            <a:r>
              <a:t> of objects</a:t>
            </a:r>
          </a:p>
        </p:txBody>
      </p:sp>
      <p:sp>
        <p:nvSpPr>
          <p:cNvPr id="245" name="lists+dicts"/>
          <p:cNvSpPr txBox="1"/>
          <p:nvPr/>
        </p:nvSpPr>
        <p:spPr>
          <a:xfrm>
            <a:off x="2643075" y="5905911"/>
            <a:ext cx="166900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lists + dicts</a:t>
            </a:r>
          </a:p>
        </p:txBody>
      </p:sp>
      <p:sp>
        <p:nvSpPr>
          <p:cNvPr id="246" name="graphs+trees"/>
          <p:cNvSpPr txBox="1"/>
          <p:nvPr/>
        </p:nvSpPr>
        <p:spPr>
          <a:xfrm>
            <a:off x="8015693" y="5905911"/>
            <a:ext cx="215118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graphs + trees</a:t>
            </a:r>
          </a:p>
        </p:txBody>
      </p:sp>
      <p:sp>
        <p:nvSpPr>
          <p:cNvPr id="247" name="analyzing datasets"/>
          <p:cNvSpPr txBox="1"/>
          <p:nvPr/>
        </p:nvSpPr>
        <p:spPr>
          <a:xfrm>
            <a:off x="2198660" y="6486483"/>
            <a:ext cx="255783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analyzing datasets</a:t>
            </a:r>
          </a:p>
        </p:txBody>
      </p:sp>
      <p:sp>
        <p:nvSpPr>
          <p:cNvPr id="248" name="collecting+analyzing datasets"/>
          <p:cNvSpPr txBox="1"/>
          <p:nvPr/>
        </p:nvSpPr>
        <p:spPr>
          <a:xfrm>
            <a:off x="6916250" y="6485094"/>
            <a:ext cx="4350074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solidFill>
                  <a:schemeClr val="accent1"/>
                </a:solidFill>
              </a:defRPr>
            </a:pPr>
            <a:r>
              <a:t>collecting </a:t>
            </a:r>
            <a:r>
              <a:rPr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+ analyzing datasets</a:t>
            </a:r>
          </a:p>
        </p:txBody>
      </p:sp>
      <p:sp>
        <p:nvSpPr>
          <p:cNvPr id="249" name="getting results"/>
          <p:cNvSpPr txBox="1"/>
          <p:nvPr/>
        </p:nvSpPr>
        <p:spPr>
          <a:xfrm>
            <a:off x="2461714" y="3583624"/>
            <a:ext cx="20317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getting results</a:t>
            </a:r>
          </a:p>
        </p:txBody>
      </p:sp>
      <p:sp>
        <p:nvSpPr>
          <p:cNvPr id="250" name="getting reproducible results"/>
          <p:cNvSpPr txBox="1"/>
          <p:nvPr/>
        </p:nvSpPr>
        <p:spPr>
          <a:xfrm>
            <a:off x="7111586" y="3582235"/>
            <a:ext cx="3959399" cy="510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getting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reproducible</a:t>
            </a:r>
            <a:r>
              <a:t> results</a:t>
            </a:r>
          </a:p>
        </p:txBody>
      </p:sp>
      <p:sp>
        <p:nvSpPr>
          <p:cNvPr id="251" name="Line"/>
          <p:cNvSpPr/>
          <p:nvPr/>
        </p:nvSpPr>
        <p:spPr>
          <a:xfrm flipV="1">
            <a:off x="6163887" y="2895426"/>
            <a:ext cx="1" cy="56899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52" name="plots"/>
          <p:cNvSpPr txBox="1"/>
          <p:nvPr/>
        </p:nvSpPr>
        <p:spPr>
          <a:xfrm>
            <a:off x="3083406" y="7067054"/>
            <a:ext cx="7883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plots</a:t>
            </a:r>
          </a:p>
        </p:txBody>
      </p:sp>
      <p:sp>
        <p:nvSpPr>
          <p:cNvPr id="253" name="animated visualizations"/>
          <p:cNvSpPr txBox="1"/>
          <p:nvPr/>
        </p:nvSpPr>
        <p:spPr>
          <a:xfrm>
            <a:off x="7463886" y="7067054"/>
            <a:ext cx="32547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animated visualizations</a:t>
            </a:r>
          </a:p>
        </p:txBody>
      </p:sp>
      <p:sp>
        <p:nvSpPr>
          <p:cNvPr id="254" name="functions:  f(obj)"/>
          <p:cNvSpPr txBox="1"/>
          <p:nvPr/>
        </p:nvSpPr>
        <p:spPr>
          <a:xfrm>
            <a:off x="2039525" y="5314313"/>
            <a:ext cx="2876105" cy="53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functions: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f(obj)</a:t>
            </a:r>
          </a:p>
        </p:txBody>
      </p:sp>
      <p:sp>
        <p:nvSpPr>
          <p:cNvPr id="255" name="methods:  obj.f()"/>
          <p:cNvSpPr txBox="1"/>
          <p:nvPr/>
        </p:nvSpPr>
        <p:spPr>
          <a:xfrm>
            <a:off x="7543758" y="5312924"/>
            <a:ext cx="3095055" cy="53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solidFill>
                  <a:schemeClr val="accent1"/>
                </a:solidFill>
              </a:defRPr>
            </a:pPr>
            <a:r>
              <a:t>methods</a:t>
            </a:r>
            <a:r>
              <a:rPr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:  </a:t>
            </a:r>
            <a:r>
              <a: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obj.f()</a:t>
            </a:r>
          </a:p>
        </p:txBody>
      </p:sp>
      <p:sp>
        <p:nvSpPr>
          <p:cNvPr id="256" name="tabular analysis"/>
          <p:cNvSpPr txBox="1"/>
          <p:nvPr/>
        </p:nvSpPr>
        <p:spPr>
          <a:xfrm>
            <a:off x="2392868" y="7647626"/>
            <a:ext cx="216941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tabular analysis</a:t>
            </a:r>
          </a:p>
        </p:txBody>
      </p:sp>
      <p:sp>
        <p:nvSpPr>
          <p:cNvPr id="257" name="simple machine learning"/>
          <p:cNvSpPr txBox="1"/>
          <p:nvPr/>
        </p:nvSpPr>
        <p:spPr>
          <a:xfrm>
            <a:off x="7321942" y="7647626"/>
            <a:ext cx="353868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solidFill>
                  <a:srgbClr val="FE9301"/>
                </a:solidFill>
              </a:defRPr>
            </a:lvl1pPr>
          </a:lstStyle>
          <a:p>
            <a:pPr/>
            <a:r>
              <a:t>simple machine learning</a:t>
            </a:r>
          </a:p>
        </p:txBody>
      </p:sp>
      <p:sp>
        <p:nvSpPr>
          <p:cNvPr id="258" name="CS 301 content (for review): https://tyler.caraza-harter.com/cs301/fall19/schedule.html"/>
          <p:cNvSpPr txBox="1"/>
          <p:nvPr/>
        </p:nvSpPr>
        <p:spPr>
          <a:xfrm>
            <a:off x="1069075" y="8906507"/>
            <a:ext cx="1012249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CS</a:t>
            </a:r>
            <a:r>
              <a:t>220</a:t>
            </a:r>
            <a:r>
              <a:t> content (for review):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https://cs220.cs.wisc.edu/f23/schedule.html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ourse Logistics"/>
          <p:cNvSpPr txBox="1"/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pPr/>
            <a:r>
              <a:t>Course Logistics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hannels of Commun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Channels of Communication</a:t>
            </a:r>
          </a:p>
        </p:txBody>
      </p:sp>
      <p:sp>
        <p:nvSpPr>
          <p:cNvPr id="263" name="Course Website: https://cs320.cs.wisc.edu/fa24/schedule.ht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408940">
              <a:spcBef>
                <a:spcPts val="2900"/>
              </a:spcBef>
              <a:defRPr sz="2240"/>
            </a:pPr>
            <a:r>
              <a:t>Course Website: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https://cs320.cs.wisc.edu/fa24/schedule.html</a:t>
            </a:r>
          </a:p>
          <a:p>
            <a:pPr lvl="2" marL="933450" indent="-311150" defTabSz="408940">
              <a:spcBef>
                <a:spcPts val="2900"/>
              </a:spcBef>
              <a:defRPr sz="2240"/>
            </a:pPr>
            <a:r>
              <a:t>Read the syllabus carefully and checkout other content on the course website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Canvas: I will use Canvas for the following</a:t>
            </a:r>
          </a:p>
          <a:p>
            <a:pPr lvl="2" marL="933450" indent="-311150" defTabSz="408940">
              <a:spcBef>
                <a:spcPts val="2900"/>
              </a:spcBef>
              <a:defRPr sz="2240"/>
            </a:pPr>
            <a:r>
              <a:t>General announcements</a:t>
            </a:r>
          </a:p>
          <a:p>
            <a:pPr lvl="2" marL="933450" indent="-311150" defTabSz="408940">
              <a:spcBef>
                <a:spcPts val="2900"/>
              </a:spcBef>
              <a:defRPr sz="2240"/>
            </a:pPr>
            <a:r>
              <a:t>Quizzes/exams</a:t>
            </a:r>
          </a:p>
          <a:p>
            <a:pPr lvl="2" marL="933450" indent="-311150" defTabSz="408940">
              <a:spcBef>
                <a:spcPts val="2900"/>
              </a:spcBef>
              <a:defRPr sz="2240"/>
            </a:pPr>
            <a:r>
              <a:t>Grade summaries</a:t>
            </a:r>
          </a:p>
          <a:p>
            <a:pPr lvl="2" marL="933450" indent="-311150" defTabSz="408940">
              <a:spcBef>
                <a:spcPts val="2900"/>
              </a:spcBef>
              <a:defRPr sz="2240"/>
            </a:pPr>
            <a:r>
              <a:t>Online hours (Zoom links)</a:t>
            </a:r>
          </a:p>
          <a:p>
            <a:pPr lvl="2" marL="933450" indent="-311150" defTabSz="408940">
              <a:spcBef>
                <a:spcPts val="2900"/>
              </a:spcBef>
              <a:defRPr sz="2240"/>
            </a:pPr>
            <a:r>
              <a:t>Grade Summaries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Email: Students are supposed to check the their email regularly for possible emails from me.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